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eju Hallasan" charset="1" panose="02000300000000000000"/>
      <p:regular r:id="rId10"/>
    </p:embeddedFont>
    <p:embeddedFont>
      <p:font typeface="TDTD고딕" charset="1" panose="02000603000000000000"/>
      <p:regular r:id="rId11"/>
    </p:embeddedFont>
    <p:embeddedFont>
      <p:font typeface="TDTD고딕 Bold" charset="1" panose="02000803000000000000"/>
      <p:regular r:id="rId12"/>
    </p:embeddedFont>
    <p:embeddedFont>
      <p:font typeface="TDTD고딕 Light" charset="1" panose="02000303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32" Target="slides/slide1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1ED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68790" y="1586375"/>
            <a:ext cx="6559945" cy="1395371"/>
            <a:chOff x="0" y="0"/>
            <a:chExt cx="382115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21151" cy="812800"/>
            </a:xfrm>
            <a:custGeom>
              <a:avLst/>
              <a:gdLst/>
              <a:ahLst/>
              <a:cxnLst/>
              <a:rect r="r" b="b" t="t" l="l"/>
              <a:pathLst>
                <a:path h="812800" w="3821151">
                  <a:moveTo>
                    <a:pt x="1910576" y="0"/>
                  </a:moveTo>
                  <a:cubicBezTo>
                    <a:pt x="855394" y="0"/>
                    <a:pt x="0" y="181951"/>
                    <a:pt x="0" y="406400"/>
                  </a:cubicBezTo>
                  <a:cubicBezTo>
                    <a:pt x="0" y="630849"/>
                    <a:pt x="855394" y="812800"/>
                    <a:pt x="1910576" y="812800"/>
                  </a:cubicBezTo>
                  <a:cubicBezTo>
                    <a:pt x="2965757" y="812800"/>
                    <a:pt x="3821151" y="630849"/>
                    <a:pt x="3821151" y="406400"/>
                  </a:cubicBezTo>
                  <a:cubicBezTo>
                    <a:pt x="3821151" y="181951"/>
                    <a:pt x="2965757" y="0"/>
                    <a:pt x="19105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AB8A6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58233" y="28575"/>
              <a:ext cx="3104685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868790" y="2086647"/>
            <a:ext cx="6559945" cy="1395371"/>
            <a:chOff x="0" y="0"/>
            <a:chExt cx="3821151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21151" cy="812800"/>
            </a:xfrm>
            <a:custGeom>
              <a:avLst/>
              <a:gdLst/>
              <a:ahLst/>
              <a:cxnLst/>
              <a:rect r="r" b="b" t="t" l="l"/>
              <a:pathLst>
                <a:path h="812800" w="3821151">
                  <a:moveTo>
                    <a:pt x="1910576" y="0"/>
                  </a:moveTo>
                  <a:cubicBezTo>
                    <a:pt x="855394" y="0"/>
                    <a:pt x="0" y="181951"/>
                    <a:pt x="0" y="406400"/>
                  </a:cubicBezTo>
                  <a:cubicBezTo>
                    <a:pt x="0" y="630849"/>
                    <a:pt x="855394" y="812800"/>
                    <a:pt x="1910576" y="812800"/>
                  </a:cubicBezTo>
                  <a:cubicBezTo>
                    <a:pt x="2965757" y="812800"/>
                    <a:pt x="3821151" y="630849"/>
                    <a:pt x="3821151" y="406400"/>
                  </a:cubicBezTo>
                  <a:cubicBezTo>
                    <a:pt x="3821151" y="181951"/>
                    <a:pt x="2965757" y="0"/>
                    <a:pt x="19105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358233" y="28575"/>
              <a:ext cx="3104685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803433" y="2308450"/>
            <a:ext cx="6700185" cy="846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AB8A66"/>
                </a:solidFill>
                <a:ea typeface="TDTD고딕 Bold"/>
              </a:rPr>
              <a:t>프로젝트분석설계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22108" y="3604140"/>
            <a:ext cx="12643785" cy="1892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795635"/>
                </a:solidFill>
                <a:ea typeface="TDTD고딕 Bold"/>
              </a:rPr>
              <a:t>프로젝트 계획서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87237" y="7281771"/>
            <a:ext cx="3313526" cy="537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6"/>
              </a:lnSpc>
            </a:pPr>
            <a:r>
              <a:rPr lang="en-US" sz="3204">
                <a:solidFill>
                  <a:srgbClr val="795635"/>
                </a:solidFill>
                <a:latin typeface="TDTD고딕"/>
                <a:ea typeface="TDTD고딕"/>
              </a:rPr>
              <a:t>팀 명: Ace</a:t>
            </a:r>
          </a:p>
        </p:txBody>
      </p:sp>
      <p:sp>
        <p:nvSpPr>
          <p:cNvPr name="AutoShape 11" id="11"/>
          <p:cNvSpPr/>
          <p:nvPr/>
        </p:nvSpPr>
        <p:spPr>
          <a:xfrm flipV="true">
            <a:off x="9144000" y="5911597"/>
            <a:ext cx="9525" cy="1008134"/>
          </a:xfrm>
          <a:prstGeom prst="line">
            <a:avLst/>
          </a:prstGeom>
          <a:ln cap="flat" w="19050">
            <a:solidFill>
              <a:srgbClr val="AB8A6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2" id="12"/>
          <p:cNvSpPr txBox="true"/>
          <p:nvPr/>
        </p:nvSpPr>
        <p:spPr>
          <a:xfrm rot="0">
            <a:off x="5480604" y="8278851"/>
            <a:ext cx="7326793" cy="989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6"/>
              </a:lnSpc>
            </a:pPr>
            <a:r>
              <a:rPr lang="en-US" sz="2804">
                <a:solidFill>
                  <a:srgbClr val="795635"/>
                </a:solidFill>
                <a:latin typeface="TDTD고딕"/>
                <a:ea typeface="TDTD고딕"/>
              </a:rPr>
              <a:t>20243798 김서현      20243760 이채은</a:t>
            </a:r>
          </a:p>
          <a:p>
            <a:pPr algn="ctr">
              <a:lnSpc>
                <a:spcPts val="3926"/>
              </a:lnSpc>
            </a:pPr>
            <a:r>
              <a:rPr lang="en-US" sz="2804">
                <a:solidFill>
                  <a:srgbClr val="795635"/>
                </a:solidFill>
                <a:latin typeface="TDTD고딕"/>
                <a:ea typeface="TDTD고딕"/>
              </a:rPr>
              <a:t>20243796 박가은      20243805 이윤정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9088956" cy="1320113"/>
            <a:chOff x="0" y="0"/>
            <a:chExt cx="12118608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시스템 구성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주요 기능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465443" y="3763516"/>
            <a:ext cx="2531845" cy="1130151"/>
            <a:chOff x="0" y="0"/>
            <a:chExt cx="3375793" cy="150686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3375793" cy="1506868"/>
              <a:chOff x="0" y="0"/>
              <a:chExt cx="1182490" cy="52783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82490" cy="527833"/>
              </a:xfrm>
              <a:custGeom>
                <a:avLst/>
                <a:gdLst/>
                <a:ahLst/>
                <a:cxnLst/>
                <a:rect r="r" b="b" t="t" l="l"/>
                <a:pathLst>
                  <a:path h="527833" w="1182490">
                    <a:moveTo>
                      <a:pt x="591245" y="0"/>
                    </a:moveTo>
                    <a:cubicBezTo>
                      <a:pt x="264709" y="0"/>
                      <a:pt x="0" y="118160"/>
                      <a:pt x="0" y="263917"/>
                    </a:cubicBezTo>
                    <a:cubicBezTo>
                      <a:pt x="0" y="409674"/>
                      <a:pt x="264709" y="527833"/>
                      <a:pt x="591245" y="527833"/>
                    </a:cubicBezTo>
                    <a:cubicBezTo>
                      <a:pt x="917781" y="527833"/>
                      <a:pt x="1182490" y="409674"/>
                      <a:pt x="1182490" y="263917"/>
                    </a:cubicBezTo>
                    <a:cubicBezTo>
                      <a:pt x="1182490" y="118160"/>
                      <a:pt x="917781" y="0"/>
                      <a:pt x="5912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B8A6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0858" y="1859"/>
                <a:ext cx="960773" cy="476490"/>
              </a:xfrm>
              <a:prstGeom prst="rect">
                <a:avLst/>
              </a:prstGeom>
            </p:spPr>
            <p:txBody>
              <a:bodyPr anchor="ctr" rtlCol="false" tIns="73001" lIns="73001" bIns="73001" rIns="73001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84252" y="323751"/>
              <a:ext cx="3207290" cy="783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795635"/>
                  </a:solidFill>
                  <a:ea typeface="TDTD고딕 Bold"/>
                </a:rPr>
                <a:t>친구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260102" y="2820808"/>
            <a:ext cx="3839553" cy="6933698"/>
          </a:xfrm>
          <a:custGeom>
            <a:avLst/>
            <a:gdLst/>
            <a:ahLst/>
            <a:cxnLst/>
            <a:rect r="r" b="b" t="t" l="l"/>
            <a:pathLst>
              <a:path h="6933698" w="3839553">
                <a:moveTo>
                  <a:pt x="0" y="0"/>
                </a:moveTo>
                <a:lnTo>
                  <a:pt x="3839553" y="0"/>
                </a:lnTo>
                <a:lnTo>
                  <a:pt x="3839553" y="6933698"/>
                </a:lnTo>
                <a:lnTo>
                  <a:pt x="0" y="6933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465443" y="5160923"/>
            <a:ext cx="6878894" cy="2734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닉네임 검색을 통한 유저 검색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맺은 친구 목록 확인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친구의 루틴 수행 현황 및 통계 확인</a:t>
            </a:r>
          </a:p>
          <a:p>
            <a:pPr algn="just">
              <a:lnSpc>
                <a:spcPts val="3640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9088956" cy="1320113"/>
            <a:chOff x="0" y="0"/>
            <a:chExt cx="12118608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시스템 구성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주요 기능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380406" y="3680340"/>
            <a:ext cx="2531845" cy="1130151"/>
            <a:chOff x="0" y="0"/>
            <a:chExt cx="3375793" cy="150686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3375793" cy="1506868"/>
              <a:chOff x="0" y="0"/>
              <a:chExt cx="1182490" cy="52783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82490" cy="527833"/>
              </a:xfrm>
              <a:custGeom>
                <a:avLst/>
                <a:gdLst/>
                <a:ahLst/>
                <a:cxnLst/>
                <a:rect r="r" b="b" t="t" l="l"/>
                <a:pathLst>
                  <a:path h="527833" w="1182490">
                    <a:moveTo>
                      <a:pt x="591245" y="0"/>
                    </a:moveTo>
                    <a:cubicBezTo>
                      <a:pt x="264709" y="0"/>
                      <a:pt x="0" y="118160"/>
                      <a:pt x="0" y="263917"/>
                    </a:cubicBezTo>
                    <a:cubicBezTo>
                      <a:pt x="0" y="409674"/>
                      <a:pt x="264709" y="527833"/>
                      <a:pt x="591245" y="527833"/>
                    </a:cubicBezTo>
                    <a:cubicBezTo>
                      <a:pt x="917781" y="527833"/>
                      <a:pt x="1182490" y="409674"/>
                      <a:pt x="1182490" y="263917"/>
                    </a:cubicBezTo>
                    <a:cubicBezTo>
                      <a:pt x="1182490" y="118160"/>
                      <a:pt x="917781" y="0"/>
                      <a:pt x="5912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B8A6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0858" y="1859"/>
                <a:ext cx="960773" cy="476490"/>
              </a:xfrm>
              <a:prstGeom prst="rect">
                <a:avLst/>
              </a:prstGeom>
            </p:spPr>
            <p:txBody>
              <a:bodyPr anchor="ctr" rtlCol="false" tIns="73001" lIns="73001" bIns="73001" rIns="73001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84252" y="323751"/>
              <a:ext cx="3207290" cy="783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795635"/>
                  </a:solidFill>
                  <a:ea typeface="TDTD고딕 Bold"/>
                </a:rPr>
                <a:t>더보기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340326" y="2820808"/>
            <a:ext cx="3839553" cy="6933698"/>
          </a:xfrm>
          <a:custGeom>
            <a:avLst/>
            <a:gdLst/>
            <a:ahLst/>
            <a:cxnLst/>
            <a:rect r="r" b="b" t="t" l="l"/>
            <a:pathLst>
              <a:path h="6933698" w="3839553">
                <a:moveTo>
                  <a:pt x="0" y="0"/>
                </a:moveTo>
                <a:lnTo>
                  <a:pt x="3839553" y="0"/>
                </a:lnTo>
                <a:lnTo>
                  <a:pt x="3839553" y="6933698"/>
                </a:lnTo>
                <a:lnTo>
                  <a:pt x="0" y="6933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40326" y="2820808"/>
            <a:ext cx="8058842" cy="6933698"/>
          </a:xfrm>
          <a:custGeom>
            <a:avLst/>
            <a:gdLst/>
            <a:ahLst/>
            <a:cxnLst/>
            <a:rect r="r" b="b" t="t" l="l"/>
            <a:pathLst>
              <a:path h="6933698" w="8058842">
                <a:moveTo>
                  <a:pt x="0" y="0"/>
                </a:moveTo>
                <a:lnTo>
                  <a:pt x="8058842" y="0"/>
                </a:lnTo>
                <a:lnTo>
                  <a:pt x="8058842" y="6933698"/>
                </a:lnTo>
                <a:lnTo>
                  <a:pt x="0" y="6933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380406" y="5077746"/>
            <a:ext cx="6878894" cy="3191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구글 소셜 로그인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프로필 수정 ( 프로필 공개 여부 설정 가능)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루틴 카테고리별 통계 (주간)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월간 달성 캘린더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30660" y="3030951"/>
            <a:ext cx="12626679" cy="6514828"/>
            <a:chOff x="0" y="0"/>
            <a:chExt cx="3325545" cy="17158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25545" cy="1715839"/>
            </a:xfrm>
            <a:custGeom>
              <a:avLst/>
              <a:gdLst/>
              <a:ahLst/>
              <a:cxnLst/>
              <a:rect r="r" b="b" t="t" l="l"/>
              <a:pathLst>
                <a:path h="1715839" w="3325545">
                  <a:moveTo>
                    <a:pt x="0" y="0"/>
                  </a:moveTo>
                  <a:lnTo>
                    <a:pt x="3325545" y="0"/>
                  </a:lnTo>
                  <a:lnTo>
                    <a:pt x="3325545" y="1715839"/>
                  </a:lnTo>
                  <a:lnTo>
                    <a:pt x="0" y="17158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325545" cy="1763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92069" y="1164426"/>
            <a:ext cx="9088956" cy="1320113"/>
            <a:chOff x="0" y="0"/>
            <a:chExt cx="12118608" cy="176015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9" id="9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시스템 구성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시스템 구성도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530922" y="3263997"/>
            <a:ext cx="11226156" cy="6281781"/>
          </a:xfrm>
          <a:custGeom>
            <a:avLst/>
            <a:gdLst/>
            <a:ahLst/>
            <a:cxnLst/>
            <a:rect r="r" b="b" t="t" l="l"/>
            <a:pathLst>
              <a:path h="6281781" w="11226156">
                <a:moveTo>
                  <a:pt x="0" y="0"/>
                </a:moveTo>
                <a:lnTo>
                  <a:pt x="11226156" y="0"/>
                </a:lnTo>
                <a:lnTo>
                  <a:pt x="11226156" y="6281781"/>
                </a:lnTo>
                <a:lnTo>
                  <a:pt x="0" y="62817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4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10826307" cy="1320113"/>
            <a:chOff x="0" y="0"/>
            <a:chExt cx="14435076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개발 환경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7155563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latin typeface="TDTD고딕 Bold"/>
                  <a:ea typeface="TDTD고딕 Bold"/>
                </a:rPr>
                <a:t>개발 환경 &amp; 개인별 기술 탐구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092736" y="2964824"/>
            <a:ext cx="6437893" cy="3621315"/>
          </a:xfrm>
          <a:custGeom>
            <a:avLst/>
            <a:gdLst/>
            <a:ahLst/>
            <a:cxnLst/>
            <a:rect r="r" b="b" t="t" l="l"/>
            <a:pathLst>
              <a:path h="3621315" w="6437893">
                <a:moveTo>
                  <a:pt x="0" y="0"/>
                </a:moveTo>
                <a:lnTo>
                  <a:pt x="6437893" y="0"/>
                </a:lnTo>
                <a:lnTo>
                  <a:pt x="6437893" y="3621314"/>
                </a:lnTo>
                <a:lnTo>
                  <a:pt x="0" y="3621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534905" y="2907778"/>
            <a:ext cx="1000052" cy="1860098"/>
          </a:xfrm>
          <a:custGeom>
            <a:avLst/>
            <a:gdLst/>
            <a:ahLst/>
            <a:cxnLst/>
            <a:rect r="r" b="b" t="t" l="l"/>
            <a:pathLst>
              <a:path h="1860098" w="1000052">
                <a:moveTo>
                  <a:pt x="0" y="0"/>
                </a:moveTo>
                <a:lnTo>
                  <a:pt x="1000053" y="0"/>
                </a:lnTo>
                <a:lnTo>
                  <a:pt x="1000053" y="1860098"/>
                </a:lnTo>
                <a:lnTo>
                  <a:pt x="0" y="18600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158802" y="3528658"/>
            <a:ext cx="2360415" cy="1239218"/>
          </a:xfrm>
          <a:custGeom>
            <a:avLst/>
            <a:gdLst/>
            <a:ahLst/>
            <a:cxnLst/>
            <a:rect r="r" b="b" t="t" l="l"/>
            <a:pathLst>
              <a:path h="1239218" w="2360415">
                <a:moveTo>
                  <a:pt x="0" y="0"/>
                </a:moveTo>
                <a:lnTo>
                  <a:pt x="2360416" y="0"/>
                </a:lnTo>
                <a:lnTo>
                  <a:pt x="2360416" y="1239218"/>
                </a:lnTo>
                <a:lnTo>
                  <a:pt x="0" y="1239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042420" y="5251275"/>
            <a:ext cx="2002296" cy="1334864"/>
          </a:xfrm>
          <a:custGeom>
            <a:avLst/>
            <a:gdLst/>
            <a:ahLst/>
            <a:cxnLst/>
            <a:rect r="r" b="b" t="t" l="l"/>
            <a:pathLst>
              <a:path h="1334864" w="2002296">
                <a:moveTo>
                  <a:pt x="0" y="0"/>
                </a:moveTo>
                <a:lnTo>
                  <a:pt x="2002295" y="0"/>
                </a:lnTo>
                <a:lnTo>
                  <a:pt x="2002295" y="1334863"/>
                </a:lnTo>
                <a:lnTo>
                  <a:pt x="0" y="1334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476579" y="5331898"/>
            <a:ext cx="1724862" cy="1173618"/>
          </a:xfrm>
          <a:custGeom>
            <a:avLst/>
            <a:gdLst/>
            <a:ahLst/>
            <a:cxnLst/>
            <a:rect r="r" b="b" t="t" l="l"/>
            <a:pathLst>
              <a:path h="1173618" w="1724862">
                <a:moveTo>
                  <a:pt x="0" y="0"/>
                </a:moveTo>
                <a:lnTo>
                  <a:pt x="1724862" y="0"/>
                </a:lnTo>
                <a:lnTo>
                  <a:pt x="1724862" y="1173617"/>
                </a:lnTo>
                <a:lnTo>
                  <a:pt x="0" y="11736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800187" y="490855"/>
            <a:ext cx="918226" cy="53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795635"/>
                </a:solidFill>
                <a:ea typeface="TDTD고딕 Bold"/>
              </a:rPr>
              <a:t>채은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144000" y="7052863"/>
            <a:ext cx="8335365" cy="2326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앱 내 푸시알림을 위한 Push 알림 서버 구축 방식 탐구</a:t>
            </a:r>
          </a:p>
          <a:p>
            <a:pPr marL="1137160" indent="-379053" lvl="2">
              <a:lnSpc>
                <a:spcPts val="4714"/>
              </a:lnSpc>
              <a:buFont typeface="Arial"/>
              <a:buChar char="⚬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외부 메시징 서비스(FCM-Firebase Cloud Messaging) 동작원리 학습</a:t>
            </a:r>
          </a:p>
          <a:p>
            <a:pPr marL="1137160" indent="-379053" lvl="2">
              <a:lnSpc>
                <a:spcPts val="4714"/>
              </a:lnSpc>
              <a:buFont typeface="Arial"/>
              <a:buChar char="⚬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Spring Boot와 FCM의 연동 방식 학습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7052863"/>
            <a:ext cx="7504237" cy="1736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Java 기반 Spring boot를 이용하여 API 개발</a:t>
            </a: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MySQL를 이용하여 데이터베이스 구축</a:t>
            </a: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aws를 사용하여 서버 구축 및 데이터베이스 관리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10826307" cy="1320113"/>
            <a:chOff x="0" y="0"/>
            <a:chExt cx="14435076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개발 환경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7155563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latin typeface="TDTD고딕 Bold"/>
                  <a:ea typeface="TDTD고딕 Bold"/>
                </a:rPr>
                <a:t>개발 환경 &amp; 개인별 기술 탐구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192941" y="3723813"/>
            <a:ext cx="4681754" cy="1822347"/>
          </a:xfrm>
          <a:custGeom>
            <a:avLst/>
            <a:gdLst/>
            <a:ahLst/>
            <a:cxnLst/>
            <a:rect r="r" b="b" t="t" l="l"/>
            <a:pathLst>
              <a:path h="1822347" w="4681754">
                <a:moveTo>
                  <a:pt x="0" y="0"/>
                </a:moveTo>
                <a:lnTo>
                  <a:pt x="4681754" y="0"/>
                </a:lnTo>
                <a:lnTo>
                  <a:pt x="4681754" y="1822347"/>
                </a:lnTo>
                <a:lnTo>
                  <a:pt x="0" y="18223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92941" y="6033962"/>
            <a:ext cx="1538842" cy="1704339"/>
          </a:xfrm>
          <a:custGeom>
            <a:avLst/>
            <a:gdLst/>
            <a:ahLst/>
            <a:cxnLst/>
            <a:rect r="r" b="b" t="t" l="l"/>
            <a:pathLst>
              <a:path h="1704339" w="1538842">
                <a:moveTo>
                  <a:pt x="0" y="0"/>
                </a:moveTo>
                <a:lnTo>
                  <a:pt x="1538843" y="0"/>
                </a:lnTo>
                <a:lnTo>
                  <a:pt x="1538843" y="1704339"/>
                </a:lnTo>
                <a:lnTo>
                  <a:pt x="0" y="1704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168" t="-12493" r="-198906" b="-1561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708510" y="6195760"/>
            <a:ext cx="1458763" cy="1380743"/>
          </a:xfrm>
          <a:custGeom>
            <a:avLst/>
            <a:gdLst/>
            <a:ahLst/>
            <a:cxnLst/>
            <a:rect r="r" b="b" t="t" l="l"/>
            <a:pathLst>
              <a:path h="1380743" w="1458763">
                <a:moveTo>
                  <a:pt x="0" y="0"/>
                </a:moveTo>
                <a:lnTo>
                  <a:pt x="1458763" y="0"/>
                </a:lnTo>
                <a:lnTo>
                  <a:pt x="1458763" y="1380743"/>
                </a:lnTo>
                <a:lnTo>
                  <a:pt x="0" y="1380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593" t="-70296" r="-82012" b="-108204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800187" y="490855"/>
            <a:ext cx="918226" cy="537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795635"/>
                </a:solidFill>
                <a:ea typeface="TDTD고딕 Bold"/>
              </a:rPr>
              <a:t>서현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44000" y="3272462"/>
            <a:ext cx="7999547" cy="475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피그마를 사용하여 앱 개발에 필요한 스토리보드, </a:t>
            </a:r>
          </a:p>
          <a:p>
            <a:pPr>
              <a:lnSpc>
                <a:spcPts val="4714"/>
              </a:lnSpc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      와이어프레임, 프로토타입 등을 작성</a:t>
            </a:r>
          </a:p>
          <a:p>
            <a:pPr>
              <a:lnSpc>
                <a:spcPts val="1789"/>
              </a:lnSpc>
            </a:pP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ea typeface="TDTD고딕 Bold"/>
              </a:rPr>
              <a:t>프로젝트의 구체적인 내용을 시각화하고 팀원들 간의 의사소통을 강화하여 프로젝트의 효율성 향상</a:t>
            </a:r>
          </a:p>
          <a:p>
            <a:pPr>
              <a:lnSpc>
                <a:spcPts val="1789"/>
              </a:lnSpc>
            </a:pP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ea typeface="TDTD고딕 Bold"/>
              </a:rPr>
              <a:t>노션을 활용하여 프로젝트 일정 관리 및 </a:t>
            </a:r>
          </a:p>
          <a:p>
            <a:pPr>
              <a:lnSpc>
                <a:spcPts val="4714"/>
              </a:lnSpc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      전반적인 프로젝트 관리</a:t>
            </a:r>
          </a:p>
          <a:p>
            <a:pPr>
              <a:lnSpc>
                <a:spcPts val="1789"/>
              </a:lnSpc>
            </a:pP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ea typeface="TDTD고딕 Bold"/>
              </a:rPr>
              <a:t>포토샵을 활용하여 간단한 로고 및 아이콘 작업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10826307" cy="1320113"/>
            <a:chOff x="0" y="0"/>
            <a:chExt cx="14435076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개발 환경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7155563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latin typeface="TDTD고딕 Bold"/>
                  <a:ea typeface="TDTD고딕 Bold"/>
                </a:rPr>
                <a:t>개발 환경 &amp; 개인별 기술 탐구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862518" y="4361683"/>
            <a:ext cx="2784746" cy="1563635"/>
          </a:xfrm>
          <a:custGeom>
            <a:avLst/>
            <a:gdLst/>
            <a:ahLst/>
            <a:cxnLst/>
            <a:rect r="r" b="b" t="t" l="l"/>
            <a:pathLst>
              <a:path h="1563635" w="2784746">
                <a:moveTo>
                  <a:pt x="0" y="0"/>
                </a:moveTo>
                <a:lnTo>
                  <a:pt x="2784746" y="0"/>
                </a:lnTo>
                <a:lnTo>
                  <a:pt x="2784746" y="1563634"/>
                </a:lnTo>
                <a:lnTo>
                  <a:pt x="0" y="1563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417785" y="4568345"/>
            <a:ext cx="3669970" cy="1047463"/>
          </a:xfrm>
          <a:custGeom>
            <a:avLst/>
            <a:gdLst/>
            <a:ahLst/>
            <a:cxnLst/>
            <a:rect r="r" b="b" t="t" l="l"/>
            <a:pathLst>
              <a:path h="1047463" w="3669970">
                <a:moveTo>
                  <a:pt x="0" y="0"/>
                </a:moveTo>
                <a:lnTo>
                  <a:pt x="3669970" y="0"/>
                </a:lnTo>
                <a:lnTo>
                  <a:pt x="3669970" y="1047462"/>
                </a:lnTo>
                <a:lnTo>
                  <a:pt x="0" y="1047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81395" y="5615807"/>
            <a:ext cx="3059865" cy="3642493"/>
          </a:xfrm>
          <a:custGeom>
            <a:avLst/>
            <a:gdLst/>
            <a:ahLst/>
            <a:cxnLst/>
            <a:rect r="r" b="b" t="t" l="l"/>
            <a:pathLst>
              <a:path h="3642493" w="3059865">
                <a:moveTo>
                  <a:pt x="0" y="0"/>
                </a:moveTo>
                <a:lnTo>
                  <a:pt x="3059865" y="0"/>
                </a:lnTo>
                <a:lnTo>
                  <a:pt x="3059865" y="3642493"/>
                </a:lnTo>
                <a:lnTo>
                  <a:pt x="0" y="36424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34" t="0" r="-7238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2133" y="3164186"/>
            <a:ext cx="3119262" cy="6094114"/>
          </a:xfrm>
          <a:custGeom>
            <a:avLst/>
            <a:gdLst/>
            <a:ahLst/>
            <a:cxnLst/>
            <a:rect r="r" b="b" t="t" l="l"/>
            <a:pathLst>
              <a:path h="6094114" w="3119262">
                <a:moveTo>
                  <a:pt x="0" y="0"/>
                </a:moveTo>
                <a:lnTo>
                  <a:pt x="3119262" y="0"/>
                </a:lnTo>
                <a:lnTo>
                  <a:pt x="3119262" y="6094114"/>
                </a:lnTo>
                <a:lnTo>
                  <a:pt x="0" y="6094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567120" y="4487929"/>
            <a:ext cx="1089778" cy="1089778"/>
          </a:xfrm>
          <a:custGeom>
            <a:avLst/>
            <a:gdLst/>
            <a:ahLst/>
            <a:cxnLst/>
            <a:rect r="r" b="b" t="t" l="l"/>
            <a:pathLst>
              <a:path h="1089778" w="1089778">
                <a:moveTo>
                  <a:pt x="0" y="0"/>
                </a:moveTo>
                <a:lnTo>
                  <a:pt x="1089778" y="0"/>
                </a:lnTo>
                <a:lnTo>
                  <a:pt x="1089778" y="1089778"/>
                </a:lnTo>
                <a:lnTo>
                  <a:pt x="0" y="1089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762754" y="6965506"/>
            <a:ext cx="9496546" cy="2292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7818" indent="-283909" lvl="1">
              <a:lnSpc>
                <a:spcPts val="4602"/>
              </a:lnSpc>
              <a:buFont typeface="Arial"/>
              <a:buChar char="•"/>
            </a:pPr>
            <a:r>
              <a:rPr lang="en-US" sz="2630">
                <a:solidFill>
                  <a:srgbClr val="795635"/>
                </a:solidFill>
                <a:latin typeface="TDTD고딕 Bold"/>
                <a:ea typeface="TDTD고딕 Bold"/>
              </a:rPr>
              <a:t>가입된 루틴 목록 관리 : ListView, Card, Checkbox 위젯 사용</a:t>
            </a:r>
          </a:p>
          <a:p>
            <a:pPr algn="just" marL="567818" indent="-283909" lvl="1">
              <a:lnSpc>
                <a:spcPts val="4602"/>
              </a:lnSpc>
              <a:buFont typeface="Arial"/>
              <a:buChar char="•"/>
            </a:pPr>
            <a:r>
              <a:rPr lang="en-US" sz="2630">
                <a:solidFill>
                  <a:srgbClr val="795635"/>
                </a:solidFill>
                <a:latin typeface="TDTD고딕 Bold"/>
                <a:ea typeface="TDTD고딕 Bold"/>
              </a:rPr>
              <a:t>루틴 추가: ScheduleBottomSheet 위젯 사용</a:t>
            </a:r>
          </a:p>
          <a:p>
            <a:pPr algn="just" marL="567818" indent="-283909" lvl="1">
              <a:lnSpc>
                <a:spcPts val="4602"/>
              </a:lnSpc>
              <a:buFont typeface="Arial"/>
              <a:buChar char="•"/>
            </a:pPr>
            <a:r>
              <a:rPr lang="en-US" sz="2630">
                <a:solidFill>
                  <a:srgbClr val="795635"/>
                </a:solidFill>
                <a:latin typeface="TDTD고딕 Bold"/>
                <a:ea typeface="TDTD고딕 Bold"/>
              </a:rPr>
              <a:t>캘린더: table_calender 플러그인, ScheduleCard 위젯 사용</a:t>
            </a:r>
          </a:p>
          <a:p>
            <a:pPr algn="just" marL="567818" indent="-283909" lvl="1">
              <a:lnSpc>
                <a:spcPts val="4602"/>
              </a:lnSpc>
              <a:buFont typeface="Arial"/>
              <a:buChar char="•"/>
            </a:pPr>
            <a:r>
              <a:rPr lang="en-US" sz="2630">
                <a:solidFill>
                  <a:srgbClr val="795635"/>
                </a:solidFill>
                <a:latin typeface="TDTD고딕 Bold"/>
                <a:ea typeface="TDTD고딕 Bold"/>
              </a:rPr>
              <a:t>알림: flutter_local_notifications 플러그인 사용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077110" y="490855"/>
            <a:ext cx="74378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795635"/>
                </a:solidFill>
                <a:ea typeface="TDTD고딕 Bold"/>
              </a:rPr>
              <a:t>가은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10826307" cy="1320113"/>
            <a:chOff x="0" y="0"/>
            <a:chExt cx="14435076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개발 환경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7155563" cy="698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latin typeface="TDTD고딕 Bold"/>
                  <a:ea typeface="TDTD고딕 Bold"/>
                </a:rPr>
                <a:t>개발 환경 &amp; 개인별 기술 탐구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276797" y="5001408"/>
            <a:ext cx="2784746" cy="1563635"/>
          </a:xfrm>
          <a:custGeom>
            <a:avLst/>
            <a:gdLst/>
            <a:ahLst/>
            <a:cxnLst/>
            <a:rect r="r" b="b" t="t" l="l"/>
            <a:pathLst>
              <a:path h="1563635" w="2784746">
                <a:moveTo>
                  <a:pt x="0" y="0"/>
                </a:moveTo>
                <a:lnTo>
                  <a:pt x="2784746" y="0"/>
                </a:lnTo>
                <a:lnTo>
                  <a:pt x="2784746" y="1563635"/>
                </a:lnTo>
                <a:lnTo>
                  <a:pt x="0" y="1563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34185" y="3721957"/>
            <a:ext cx="3669970" cy="1047463"/>
          </a:xfrm>
          <a:custGeom>
            <a:avLst/>
            <a:gdLst/>
            <a:ahLst/>
            <a:cxnLst/>
            <a:rect r="r" b="b" t="t" l="l"/>
            <a:pathLst>
              <a:path h="1047463" w="3669970">
                <a:moveTo>
                  <a:pt x="0" y="0"/>
                </a:moveTo>
                <a:lnTo>
                  <a:pt x="3669970" y="0"/>
                </a:lnTo>
                <a:lnTo>
                  <a:pt x="3669970" y="1047463"/>
                </a:lnTo>
                <a:lnTo>
                  <a:pt x="0" y="10474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641332" y="1295857"/>
            <a:ext cx="4179562" cy="3597495"/>
          </a:xfrm>
          <a:custGeom>
            <a:avLst/>
            <a:gdLst/>
            <a:ahLst/>
            <a:cxnLst/>
            <a:rect r="r" b="b" t="t" l="l"/>
            <a:pathLst>
              <a:path h="3597495" w="4179562">
                <a:moveTo>
                  <a:pt x="0" y="0"/>
                </a:moveTo>
                <a:lnTo>
                  <a:pt x="4179562" y="0"/>
                </a:lnTo>
                <a:lnTo>
                  <a:pt x="4179562" y="3597495"/>
                </a:lnTo>
                <a:lnTo>
                  <a:pt x="0" y="3597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67653" y="5160509"/>
            <a:ext cx="5653240" cy="1438105"/>
          </a:xfrm>
          <a:custGeom>
            <a:avLst/>
            <a:gdLst/>
            <a:ahLst/>
            <a:cxnLst/>
            <a:rect r="r" b="b" t="t" l="l"/>
            <a:pathLst>
              <a:path h="1438105" w="5653240">
                <a:moveTo>
                  <a:pt x="0" y="0"/>
                </a:moveTo>
                <a:lnTo>
                  <a:pt x="5653241" y="0"/>
                </a:lnTo>
                <a:lnTo>
                  <a:pt x="5653241" y="1438105"/>
                </a:lnTo>
                <a:lnTo>
                  <a:pt x="0" y="1438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238815" y="3001119"/>
            <a:ext cx="3266382" cy="3597495"/>
          </a:xfrm>
          <a:custGeom>
            <a:avLst/>
            <a:gdLst/>
            <a:ahLst/>
            <a:cxnLst/>
            <a:rect r="r" b="b" t="t" l="l"/>
            <a:pathLst>
              <a:path h="3597495" w="3266382">
                <a:moveTo>
                  <a:pt x="0" y="0"/>
                </a:moveTo>
                <a:lnTo>
                  <a:pt x="3266382" y="0"/>
                </a:lnTo>
                <a:lnTo>
                  <a:pt x="3266382" y="3597495"/>
                </a:lnTo>
                <a:lnTo>
                  <a:pt x="0" y="35974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077110" y="490855"/>
            <a:ext cx="74378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795635"/>
                </a:solidFill>
                <a:ea typeface="TDTD고딕"/>
              </a:rPr>
              <a:t>윤정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4577" y="7248543"/>
            <a:ext cx="7504237" cy="1736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Flutter를 통해 Dart 언어로 앱 UI 제작</a:t>
            </a: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ea typeface="TDTD고딕 Bold"/>
              </a:rPr>
              <a:t>크로스 플랫폼 개발</a:t>
            </a:r>
          </a:p>
          <a:p>
            <a:pPr>
              <a:lnSpc>
                <a:spcPts val="4714"/>
              </a:lnSpc>
            </a:pPr>
            <a:r>
              <a:rPr lang="en-US" sz="2633">
                <a:solidFill>
                  <a:srgbClr val="795635"/>
                </a:solidFill>
                <a:latin typeface="TDTD고딕 Bold"/>
              </a:rPr>
              <a:t>      ( </a:t>
            </a:r>
            <a:r>
              <a:rPr lang="en-US" sz="2633">
                <a:solidFill>
                  <a:srgbClr val="E85050"/>
                </a:solidFill>
                <a:latin typeface="TDTD고딕 Bold"/>
              </a:rPr>
              <a:t>Android</a:t>
            </a: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 &amp; iOS 동시 개발 가능)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822092" y="6953268"/>
            <a:ext cx="10273962" cy="3507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그룹 겁색 : 검색창 ScrollBar 위젯,</a:t>
            </a:r>
          </a:p>
          <a:p>
            <a:pPr>
              <a:lnSpc>
                <a:spcPts val="4714"/>
              </a:lnSpc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                        실시간 검색 위한 StatefulWidget 사용</a:t>
            </a: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ea typeface="TDTD고딕"/>
              </a:rPr>
              <a:t>카메라 촬영 </a:t>
            </a: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: image_picker, image_gallery_saver 라이브러리, </a:t>
            </a:r>
          </a:p>
          <a:p>
            <a:pPr>
              <a:lnSpc>
                <a:spcPts val="4714"/>
              </a:lnSpc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                           availableCameras(), takePicture() 함수 사용</a:t>
            </a:r>
          </a:p>
          <a:p>
            <a:pPr marL="568580" indent="-284290" lvl="1">
              <a:lnSpc>
                <a:spcPts val="4714"/>
              </a:lnSpc>
              <a:buFont typeface="Arial"/>
              <a:buChar char="•"/>
            </a:pPr>
            <a:r>
              <a:rPr lang="en-US" sz="2633">
                <a:solidFill>
                  <a:srgbClr val="795635"/>
                </a:solidFill>
                <a:latin typeface="TDTD고딕 Bold"/>
                <a:ea typeface="TDTD고딕 Bold"/>
              </a:rPr>
              <a:t>통계 : syncfusion_flutter_charts 패키지 사용</a:t>
            </a:r>
          </a:p>
          <a:p>
            <a:pPr>
              <a:lnSpc>
                <a:spcPts val="4714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212051"/>
            <a:ext cx="10826307" cy="1320113"/>
            <a:chOff x="0" y="0"/>
            <a:chExt cx="14435076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03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일정 계획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7155563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프로젝트 개발 일정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2326439" y="2803897"/>
            <a:ext cx="13635122" cy="6806565"/>
          </a:xfrm>
          <a:custGeom>
            <a:avLst/>
            <a:gdLst/>
            <a:ahLst/>
            <a:cxnLst/>
            <a:rect r="r" b="b" t="t" l="l"/>
            <a:pathLst>
              <a:path h="6806565" w="13635122">
                <a:moveTo>
                  <a:pt x="0" y="0"/>
                </a:moveTo>
                <a:lnTo>
                  <a:pt x="13635122" y="0"/>
                </a:lnTo>
                <a:lnTo>
                  <a:pt x="13635122" y="6806565"/>
                </a:lnTo>
                <a:lnTo>
                  <a:pt x="0" y="6806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330462" y="3663352"/>
            <a:ext cx="3627077" cy="1455664"/>
            <a:chOff x="0" y="0"/>
            <a:chExt cx="202525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5253" cy="812800"/>
            </a:xfrm>
            <a:custGeom>
              <a:avLst/>
              <a:gdLst/>
              <a:ahLst/>
              <a:cxnLst/>
              <a:rect r="r" b="b" t="t" l="l"/>
              <a:pathLst>
                <a:path h="812800" w="2025253">
                  <a:moveTo>
                    <a:pt x="1012626" y="0"/>
                  </a:moveTo>
                  <a:cubicBezTo>
                    <a:pt x="453368" y="0"/>
                    <a:pt x="0" y="181951"/>
                    <a:pt x="0" y="406400"/>
                  </a:cubicBezTo>
                  <a:cubicBezTo>
                    <a:pt x="0" y="630849"/>
                    <a:pt x="453368" y="812800"/>
                    <a:pt x="1012626" y="812800"/>
                  </a:cubicBezTo>
                  <a:cubicBezTo>
                    <a:pt x="1571884" y="812800"/>
                    <a:pt x="2025253" y="630849"/>
                    <a:pt x="2025253" y="406400"/>
                  </a:cubicBezTo>
                  <a:cubicBezTo>
                    <a:pt x="2025253" y="181951"/>
                    <a:pt x="1571884" y="0"/>
                    <a:pt x="1012626" y="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89867" y="28575"/>
              <a:ext cx="1645518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9144000" y="5438264"/>
            <a:ext cx="0" cy="1235940"/>
          </a:xfrm>
          <a:prstGeom prst="line">
            <a:avLst/>
          </a:prstGeom>
          <a:ln cap="flat" w="19050">
            <a:solidFill>
              <a:srgbClr val="AB8A6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8137978" y="3906996"/>
            <a:ext cx="201204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TDTD고딕 Bold"/>
              </a:rPr>
              <a:t>Q&amp;A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431503" y="6931379"/>
            <a:ext cx="3424994" cy="523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95635"/>
                </a:solidFill>
                <a:ea typeface="TDTD고딕 Bold"/>
              </a:rPr>
              <a:t>질문 및 토론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30462" y="2650870"/>
            <a:ext cx="1380868" cy="1501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187"/>
              </a:lnSpc>
            </a:pPr>
            <a:r>
              <a:rPr lang="en-US" sz="8705">
                <a:solidFill>
                  <a:srgbClr val="545454"/>
                </a:solidFill>
                <a:latin typeface="TDTD고딕 Bold"/>
              </a:rPr>
              <a:t>*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34147" y="3295666"/>
            <a:ext cx="6559945" cy="1395371"/>
            <a:chOff x="0" y="0"/>
            <a:chExt cx="3821151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21151" cy="812800"/>
            </a:xfrm>
            <a:custGeom>
              <a:avLst/>
              <a:gdLst/>
              <a:ahLst/>
              <a:cxnLst/>
              <a:rect r="r" b="b" t="t" l="l"/>
              <a:pathLst>
                <a:path h="812800" w="3821151">
                  <a:moveTo>
                    <a:pt x="1910576" y="0"/>
                  </a:moveTo>
                  <a:cubicBezTo>
                    <a:pt x="855394" y="0"/>
                    <a:pt x="0" y="181951"/>
                    <a:pt x="0" y="406400"/>
                  </a:cubicBezTo>
                  <a:cubicBezTo>
                    <a:pt x="0" y="630849"/>
                    <a:pt x="855394" y="812800"/>
                    <a:pt x="1910576" y="812800"/>
                  </a:cubicBezTo>
                  <a:cubicBezTo>
                    <a:pt x="2965757" y="812800"/>
                    <a:pt x="3821151" y="630849"/>
                    <a:pt x="3821151" y="406400"/>
                  </a:cubicBezTo>
                  <a:cubicBezTo>
                    <a:pt x="3821151" y="181951"/>
                    <a:pt x="2965757" y="0"/>
                    <a:pt x="19105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AB8A66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358233" y="28575"/>
              <a:ext cx="3104685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864027" y="2827508"/>
            <a:ext cx="6559945" cy="1395371"/>
            <a:chOff x="0" y="0"/>
            <a:chExt cx="3821151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21151" cy="812800"/>
            </a:xfrm>
            <a:custGeom>
              <a:avLst/>
              <a:gdLst/>
              <a:ahLst/>
              <a:cxnLst/>
              <a:rect r="r" b="b" t="t" l="l"/>
              <a:pathLst>
                <a:path h="812800" w="3821151">
                  <a:moveTo>
                    <a:pt x="1910576" y="0"/>
                  </a:moveTo>
                  <a:cubicBezTo>
                    <a:pt x="855394" y="0"/>
                    <a:pt x="0" y="181951"/>
                    <a:pt x="0" y="406400"/>
                  </a:cubicBezTo>
                  <a:cubicBezTo>
                    <a:pt x="0" y="630849"/>
                    <a:pt x="855394" y="812800"/>
                    <a:pt x="1910576" y="812800"/>
                  </a:cubicBezTo>
                  <a:cubicBezTo>
                    <a:pt x="2965757" y="812800"/>
                    <a:pt x="3821151" y="630849"/>
                    <a:pt x="3821151" y="406400"/>
                  </a:cubicBezTo>
                  <a:cubicBezTo>
                    <a:pt x="3821151" y="181951"/>
                    <a:pt x="2965757" y="0"/>
                    <a:pt x="191057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358233" y="28575"/>
              <a:ext cx="3104685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793908" y="3049311"/>
            <a:ext cx="6700185" cy="846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AB8A66"/>
                </a:solidFill>
                <a:ea typeface="TDTD고딕 Bold"/>
              </a:rPr>
              <a:t>감사합니다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22108" y="5032890"/>
            <a:ext cx="12643785" cy="1892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>
                <a:solidFill>
                  <a:srgbClr val="795635"/>
                </a:solidFill>
                <a:latin typeface="TDTD고딕 Bold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1367" y="4111856"/>
            <a:ext cx="4729195" cy="1897980"/>
            <a:chOff x="0" y="0"/>
            <a:chExt cx="202525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5253" cy="812800"/>
            </a:xfrm>
            <a:custGeom>
              <a:avLst/>
              <a:gdLst/>
              <a:ahLst/>
              <a:cxnLst/>
              <a:rect r="r" b="b" t="t" l="l"/>
              <a:pathLst>
                <a:path h="812800" w="2025253">
                  <a:moveTo>
                    <a:pt x="1012626" y="0"/>
                  </a:moveTo>
                  <a:cubicBezTo>
                    <a:pt x="453368" y="0"/>
                    <a:pt x="0" y="181951"/>
                    <a:pt x="0" y="406400"/>
                  </a:cubicBezTo>
                  <a:cubicBezTo>
                    <a:pt x="0" y="630849"/>
                    <a:pt x="453368" y="812800"/>
                    <a:pt x="1012626" y="812800"/>
                  </a:cubicBezTo>
                  <a:cubicBezTo>
                    <a:pt x="1571884" y="812800"/>
                    <a:pt x="2025253" y="630849"/>
                    <a:pt x="2025253" y="406400"/>
                  </a:cubicBezTo>
                  <a:cubicBezTo>
                    <a:pt x="2025253" y="181951"/>
                    <a:pt x="1571884" y="0"/>
                    <a:pt x="1012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89867" y="28575"/>
              <a:ext cx="1645518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543960" y="6744357"/>
            <a:ext cx="4024009" cy="0"/>
          </a:xfrm>
          <a:prstGeom prst="line">
            <a:avLst/>
          </a:prstGeom>
          <a:ln cap="flat" w="19050">
            <a:solidFill>
              <a:srgbClr val="AB8A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6779402" y="4111856"/>
            <a:ext cx="4729195" cy="1897980"/>
            <a:chOff x="0" y="0"/>
            <a:chExt cx="2025253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25253" cy="812800"/>
            </a:xfrm>
            <a:custGeom>
              <a:avLst/>
              <a:gdLst/>
              <a:ahLst/>
              <a:cxnLst/>
              <a:rect r="r" b="b" t="t" l="l"/>
              <a:pathLst>
                <a:path h="812800" w="2025253">
                  <a:moveTo>
                    <a:pt x="1012626" y="0"/>
                  </a:moveTo>
                  <a:cubicBezTo>
                    <a:pt x="453368" y="0"/>
                    <a:pt x="0" y="181951"/>
                    <a:pt x="0" y="406400"/>
                  </a:cubicBezTo>
                  <a:cubicBezTo>
                    <a:pt x="0" y="630849"/>
                    <a:pt x="453368" y="812800"/>
                    <a:pt x="1012626" y="812800"/>
                  </a:cubicBezTo>
                  <a:cubicBezTo>
                    <a:pt x="1571884" y="812800"/>
                    <a:pt x="2025253" y="630849"/>
                    <a:pt x="2025253" y="406400"/>
                  </a:cubicBezTo>
                  <a:cubicBezTo>
                    <a:pt x="2025253" y="181951"/>
                    <a:pt x="1571884" y="0"/>
                    <a:pt x="1012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89867" y="28575"/>
              <a:ext cx="1645518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9" id="9"/>
          <p:cNvSpPr/>
          <p:nvPr/>
        </p:nvSpPr>
        <p:spPr>
          <a:xfrm>
            <a:off x="7131996" y="6744357"/>
            <a:ext cx="4024009" cy="0"/>
          </a:xfrm>
          <a:prstGeom prst="line">
            <a:avLst/>
          </a:prstGeom>
          <a:ln cap="flat" w="19050">
            <a:solidFill>
              <a:srgbClr val="AB8A6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2567038" y="4111856"/>
            <a:ext cx="4729195" cy="1897980"/>
            <a:chOff x="0" y="0"/>
            <a:chExt cx="2025253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25253" cy="812800"/>
            </a:xfrm>
            <a:custGeom>
              <a:avLst/>
              <a:gdLst/>
              <a:ahLst/>
              <a:cxnLst/>
              <a:rect r="r" b="b" t="t" l="l"/>
              <a:pathLst>
                <a:path h="812800" w="2025253">
                  <a:moveTo>
                    <a:pt x="1012626" y="0"/>
                  </a:moveTo>
                  <a:cubicBezTo>
                    <a:pt x="453368" y="0"/>
                    <a:pt x="0" y="181951"/>
                    <a:pt x="0" y="406400"/>
                  </a:cubicBezTo>
                  <a:cubicBezTo>
                    <a:pt x="0" y="630849"/>
                    <a:pt x="453368" y="812800"/>
                    <a:pt x="1012626" y="812800"/>
                  </a:cubicBezTo>
                  <a:cubicBezTo>
                    <a:pt x="1571884" y="812800"/>
                    <a:pt x="2025253" y="630849"/>
                    <a:pt x="2025253" y="406400"/>
                  </a:cubicBezTo>
                  <a:cubicBezTo>
                    <a:pt x="2025253" y="181951"/>
                    <a:pt x="1571884" y="0"/>
                    <a:pt x="101262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89867" y="28575"/>
              <a:ext cx="1645518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12919631" y="6744357"/>
            <a:ext cx="4024009" cy="0"/>
          </a:xfrm>
          <a:prstGeom prst="line">
            <a:avLst/>
          </a:prstGeom>
          <a:ln cap="flat" w="19050">
            <a:solidFill>
              <a:srgbClr val="AB8A6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2244254" y="4711316"/>
            <a:ext cx="2623421" cy="62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B8A66"/>
                </a:solidFill>
                <a:ea typeface="TDTD고딕 Bold"/>
              </a:rPr>
              <a:t>개요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43960" y="7216897"/>
            <a:ext cx="4024009" cy="1362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ea typeface="TDTD고딕"/>
              </a:rPr>
              <a:t>프로젝트 소개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ea typeface="TDTD고딕"/>
              </a:rPr>
              <a:t>개발 동기 및 필요성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ea typeface="TDTD고딕"/>
              </a:rPr>
              <a:t>유사 시스템 조사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87172" y="4474919"/>
            <a:ext cx="3513656" cy="126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B8A66"/>
                </a:solidFill>
                <a:ea typeface="TDTD고딕"/>
              </a:rPr>
              <a:t>시스템 구성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B8A66"/>
                </a:solidFill>
                <a:ea typeface="TDTD고딕"/>
              </a:rPr>
              <a:t>개발 환경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31996" y="7207372"/>
            <a:ext cx="4024009" cy="1903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795635"/>
                </a:solidFill>
                <a:ea typeface="TDTD고딕"/>
              </a:rPr>
              <a:t>주요 기능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795635"/>
                </a:solidFill>
                <a:ea typeface="TDTD고딕"/>
              </a:rPr>
              <a:t>시스템 구성도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795635"/>
                </a:solidFill>
                <a:ea typeface="TDTD고딕"/>
              </a:rPr>
              <a:t>개발 환경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795635"/>
                </a:solidFill>
                <a:ea typeface="TDTD고딕"/>
              </a:rPr>
              <a:t>개인별 기술 탐구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619925" y="4711316"/>
            <a:ext cx="2623421" cy="622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B8A66"/>
                </a:solidFill>
                <a:ea typeface="TDTD고딕 Bold"/>
              </a:rPr>
              <a:t>일정 계획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919631" y="7207372"/>
            <a:ext cx="4024009" cy="950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795635"/>
                </a:solidFill>
                <a:ea typeface="TDTD고딕"/>
              </a:rPr>
              <a:t>프로젝트 개발 일정</a:t>
            </a:r>
          </a:p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795635"/>
                </a:solidFill>
                <a:ea typeface="TDTD고딕"/>
              </a:rPr>
              <a:t>간트차트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574301" y="963744"/>
            <a:ext cx="5139398" cy="156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795635"/>
                </a:solidFill>
                <a:latin typeface="TDTD고딕 Bold"/>
              </a:rPr>
              <a:t>INDEX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00634">
            <a:off x="1096522" y="5288069"/>
            <a:ext cx="3477875" cy="3825663"/>
          </a:xfrm>
          <a:custGeom>
            <a:avLst/>
            <a:gdLst/>
            <a:ahLst/>
            <a:cxnLst/>
            <a:rect r="r" b="b" t="t" l="l"/>
            <a:pathLst>
              <a:path h="3825663" w="3477875">
                <a:moveTo>
                  <a:pt x="0" y="0"/>
                </a:moveTo>
                <a:lnTo>
                  <a:pt x="3477875" y="0"/>
                </a:lnTo>
                <a:lnTo>
                  <a:pt x="3477875" y="3825662"/>
                </a:lnTo>
                <a:lnTo>
                  <a:pt x="0" y="3825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981">
            <a:off x="2477283" y="3679582"/>
            <a:ext cx="1068839" cy="1182671"/>
          </a:xfrm>
          <a:custGeom>
            <a:avLst/>
            <a:gdLst/>
            <a:ahLst/>
            <a:cxnLst/>
            <a:rect r="r" b="b" t="t" l="l"/>
            <a:pathLst>
              <a:path h="1182671" w="1068839">
                <a:moveTo>
                  <a:pt x="0" y="0"/>
                </a:moveTo>
                <a:lnTo>
                  <a:pt x="1068839" y="0"/>
                </a:lnTo>
                <a:lnTo>
                  <a:pt x="1068839" y="1182672"/>
                </a:lnTo>
                <a:lnTo>
                  <a:pt x="0" y="1182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04324">
            <a:off x="5798379" y="6549138"/>
            <a:ext cx="1801800" cy="1901636"/>
          </a:xfrm>
          <a:custGeom>
            <a:avLst/>
            <a:gdLst/>
            <a:ahLst/>
            <a:cxnLst/>
            <a:rect r="r" b="b" t="t" l="l"/>
            <a:pathLst>
              <a:path h="1901636" w="1801800">
                <a:moveTo>
                  <a:pt x="0" y="0"/>
                </a:moveTo>
                <a:lnTo>
                  <a:pt x="1801800" y="0"/>
                </a:lnTo>
                <a:lnTo>
                  <a:pt x="1801800" y="1901636"/>
                </a:lnTo>
                <a:lnTo>
                  <a:pt x="0" y="190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92069" y="1166165"/>
            <a:ext cx="9088956" cy="1320113"/>
            <a:chOff x="0" y="0"/>
            <a:chExt cx="12118608" cy="176015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9" id="9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01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3206805" y="481097"/>
              <a:ext cx="223188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개요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프로젝트 소개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401643">
            <a:off x="4553978" y="3965039"/>
            <a:ext cx="2230182" cy="2230182"/>
          </a:xfrm>
          <a:custGeom>
            <a:avLst/>
            <a:gdLst/>
            <a:ahLst/>
            <a:cxnLst/>
            <a:rect r="r" b="b" t="t" l="l"/>
            <a:pathLst>
              <a:path h="2230182" w="2230182">
                <a:moveTo>
                  <a:pt x="0" y="0"/>
                </a:moveTo>
                <a:lnTo>
                  <a:pt x="2230182" y="0"/>
                </a:lnTo>
                <a:lnTo>
                  <a:pt x="2230182" y="2230183"/>
                </a:lnTo>
                <a:lnTo>
                  <a:pt x="0" y="22301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000968" y="3189653"/>
            <a:ext cx="3726398" cy="1306009"/>
            <a:chOff x="0" y="0"/>
            <a:chExt cx="4968531" cy="174134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730637" y="1043450"/>
              <a:ext cx="3507257" cy="697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6"/>
                </a:lnSpc>
              </a:pPr>
              <a:r>
                <a:rPr lang="en-US" sz="3204">
                  <a:solidFill>
                    <a:srgbClr val="795635"/>
                  </a:solidFill>
                  <a:ea typeface="TDTD고딕 Bold"/>
                </a:rPr>
                <a:t>루틴 에이드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104775"/>
              <a:ext cx="4968531" cy="111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795635"/>
                  </a:solidFill>
                  <a:latin typeface="TDTD고딕 Bold"/>
                </a:rPr>
                <a:t>Routine Ade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221747" y="5493138"/>
            <a:ext cx="9284840" cy="2700780"/>
            <a:chOff x="0" y="0"/>
            <a:chExt cx="12379787" cy="360104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21854"/>
              <a:ext cx="12379787" cy="3479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5347"/>
                </a:lnSpc>
              </a:pPr>
            </a:p>
            <a:p>
              <a:pPr algn="just">
                <a:lnSpc>
                  <a:spcPts val="5347"/>
                </a:lnSpc>
              </a:pPr>
              <a:r>
                <a:rPr lang="en-US" sz="2799">
                  <a:solidFill>
                    <a:srgbClr val="795635"/>
                  </a:solidFill>
                  <a:ea typeface="TDTD고딕"/>
                </a:rPr>
                <a:t>루틴 에이드는 사용자들이 루틴을 등록하고 일상적인 활동을 </a:t>
              </a:r>
            </a:p>
            <a:p>
              <a:pPr algn="just">
                <a:lnSpc>
                  <a:spcPts val="5347"/>
                </a:lnSpc>
              </a:pPr>
              <a:r>
                <a:rPr lang="en-US" sz="2799">
                  <a:solidFill>
                    <a:srgbClr val="795635"/>
                  </a:solidFill>
                  <a:latin typeface="TDTD고딕"/>
                  <a:ea typeface="TDTD고딕"/>
                </a:rPr>
                <a:t>체계적으로 관리하며, 서로 동기부여를 주고 받으며 더 나은 삶을 살도록 돕는 앱 애플리케이션이다. 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66675"/>
              <a:ext cx="8815694" cy="729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>
                  <a:solidFill>
                    <a:srgbClr val="4D81D1"/>
                  </a:solidFill>
                  <a:ea typeface="TDTD고딕 Bold"/>
                </a:rPr>
                <a:t>개인 및 그룹 루틴 관리 서비스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00634">
            <a:off x="1096522" y="5288069"/>
            <a:ext cx="3477875" cy="3825663"/>
          </a:xfrm>
          <a:custGeom>
            <a:avLst/>
            <a:gdLst/>
            <a:ahLst/>
            <a:cxnLst/>
            <a:rect r="r" b="b" t="t" l="l"/>
            <a:pathLst>
              <a:path h="3825663" w="3477875">
                <a:moveTo>
                  <a:pt x="0" y="0"/>
                </a:moveTo>
                <a:lnTo>
                  <a:pt x="3477875" y="0"/>
                </a:lnTo>
                <a:lnTo>
                  <a:pt x="3477875" y="3825662"/>
                </a:lnTo>
                <a:lnTo>
                  <a:pt x="0" y="3825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6981">
            <a:off x="2477283" y="3679582"/>
            <a:ext cx="1068839" cy="1182671"/>
          </a:xfrm>
          <a:custGeom>
            <a:avLst/>
            <a:gdLst/>
            <a:ahLst/>
            <a:cxnLst/>
            <a:rect r="r" b="b" t="t" l="l"/>
            <a:pathLst>
              <a:path h="1182671" w="1068839">
                <a:moveTo>
                  <a:pt x="0" y="0"/>
                </a:moveTo>
                <a:lnTo>
                  <a:pt x="1068839" y="0"/>
                </a:lnTo>
                <a:lnTo>
                  <a:pt x="1068839" y="1182672"/>
                </a:lnTo>
                <a:lnTo>
                  <a:pt x="0" y="1182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04324">
            <a:off x="5798379" y="6549138"/>
            <a:ext cx="1801800" cy="1901636"/>
          </a:xfrm>
          <a:custGeom>
            <a:avLst/>
            <a:gdLst/>
            <a:ahLst/>
            <a:cxnLst/>
            <a:rect r="r" b="b" t="t" l="l"/>
            <a:pathLst>
              <a:path h="1901636" w="1801800">
                <a:moveTo>
                  <a:pt x="0" y="0"/>
                </a:moveTo>
                <a:lnTo>
                  <a:pt x="1801800" y="0"/>
                </a:lnTo>
                <a:lnTo>
                  <a:pt x="1801800" y="1901636"/>
                </a:lnTo>
                <a:lnTo>
                  <a:pt x="0" y="1901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92069" y="1166165"/>
            <a:ext cx="9088956" cy="1320113"/>
            <a:chOff x="0" y="0"/>
            <a:chExt cx="12118608" cy="1760150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9" id="9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0" id="10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01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3206805" y="481097"/>
              <a:ext cx="223188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개요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프로젝트 소개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401643">
            <a:off x="4553978" y="3965039"/>
            <a:ext cx="2230182" cy="2230182"/>
          </a:xfrm>
          <a:custGeom>
            <a:avLst/>
            <a:gdLst/>
            <a:ahLst/>
            <a:cxnLst/>
            <a:rect r="r" b="b" t="t" l="l"/>
            <a:pathLst>
              <a:path h="2230182" w="2230182">
                <a:moveTo>
                  <a:pt x="0" y="0"/>
                </a:moveTo>
                <a:lnTo>
                  <a:pt x="2230182" y="0"/>
                </a:lnTo>
                <a:lnTo>
                  <a:pt x="2230182" y="2230183"/>
                </a:lnTo>
                <a:lnTo>
                  <a:pt x="0" y="22301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221747" y="5651543"/>
            <a:ext cx="9507399" cy="380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347"/>
              </a:lnSpc>
            </a:pPr>
            <a:r>
              <a:rPr lang="en-US" sz="2799">
                <a:solidFill>
                  <a:srgbClr val="795635"/>
                </a:solidFill>
                <a:latin typeface="TDTD고딕"/>
                <a:ea typeface="TDTD고딕"/>
              </a:rPr>
              <a:t>개인 및 그룹 루틴을 등록하고 관리할 수 있으며, 루틴을 수행함으로써 자신의 일상 속 여러 활동과 목표 달성에 집중할 수 있다. </a:t>
            </a:r>
          </a:p>
          <a:p>
            <a:pPr algn="just">
              <a:lnSpc>
                <a:spcPts val="3919"/>
              </a:lnSpc>
            </a:pPr>
          </a:p>
          <a:p>
            <a:pPr algn="just">
              <a:lnSpc>
                <a:spcPts val="5319"/>
              </a:lnSpc>
            </a:pPr>
            <a:r>
              <a:rPr lang="en-US" sz="2799">
                <a:solidFill>
                  <a:srgbClr val="795635"/>
                </a:solidFill>
                <a:latin typeface="TDTD고딕"/>
                <a:ea typeface="TDTD고딕"/>
              </a:rPr>
              <a:t>다른 사용자와 함께 루틴을 수행하고 공유함으로써 동기부여를 할 수 있고, 감정 기록과 통계를 통해 사용자는 자신의 루틴 수행을 더욱 효과적으로 관리할 수 있다.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877324" y="3189653"/>
            <a:ext cx="3726398" cy="1306009"/>
            <a:chOff x="0" y="0"/>
            <a:chExt cx="4968531" cy="174134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730637" y="1043450"/>
              <a:ext cx="3507257" cy="6978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6"/>
                </a:lnSpc>
              </a:pPr>
              <a:r>
                <a:rPr lang="en-US" sz="3204">
                  <a:solidFill>
                    <a:srgbClr val="795635"/>
                  </a:solidFill>
                  <a:ea typeface="TDTD고딕 Bold"/>
                </a:rPr>
                <a:t>루틴 에이드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104775"/>
              <a:ext cx="4968531" cy="111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795635"/>
                  </a:solidFill>
                  <a:latin typeface="TDTD고딕 Bold"/>
                </a:rPr>
                <a:t>Routine Ade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8221747" y="5032505"/>
            <a:ext cx="6611770" cy="563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4D81D1"/>
                </a:solidFill>
                <a:ea typeface="TDTD고딕 Bold"/>
              </a:rPr>
              <a:t>개인 및 그룹 루틴 관리 서비스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0710"/>
            <a:ext cx="9088956" cy="1320113"/>
            <a:chOff x="0" y="0"/>
            <a:chExt cx="12118608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01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206805" y="481097"/>
              <a:ext cx="223188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개요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개발 동기 및 필요성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92069" y="3114869"/>
            <a:ext cx="15232163" cy="1454771"/>
            <a:chOff x="0" y="0"/>
            <a:chExt cx="20309550" cy="1939695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1225618" y="149162"/>
              <a:ext cx="19083933" cy="1694712"/>
              <a:chOff x="0" y="0"/>
              <a:chExt cx="3769666" cy="334758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769666" cy="334758"/>
              </a:xfrm>
              <a:custGeom>
                <a:avLst/>
                <a:gdLst/>
                <a:ahLst/>
                <a:cxnLst/>
                <a:rect r="r" b="b" t="t" l="l"/>
                <a:pathLst>
                  <a:path h="334758" w="3769666">
                    <a:moveTo>
                      <a:pt x="27586" y="0"/>
                    </a:moveTo>
                    <a:lnTo>
                      <a:pt x="3742080" y="0"/>
                    </a:lnTo>
                    <a:cubicBezTo>
                      <a:pt x="3757315" y="0"/>
                      <a:pt x="3769666" y="12351"/>
                      <a:pt x="3769666" y="27586"/>
                    </a:cubicBezTo>
                    <a:lnTo>
                      <a:pt x="3769666" y="307172"/>
                    </a:lnTo>
                    <a:cubicBezTo>
                      <a:pt x="3769666" y="314488"/>
                      <a:pt x="3766759" y="321505"/>
                      <a:pt x="3761586" y="326678"/>
                    </a:cubicBezTo>
                    <a:cubicBezTo>
                      <a:pt x="3756413" y="331851"/>
                      <a:pt x="3749396" y="334758"/>
                      <a:pt x="3742080" y="334758"/>
                    </a:cubicBezTo>
                    <a:lnTo>
                      <a:pt x="27586" y="334758"/>
                    </a:lnTo>
                    <a:cubicBezTo>
                      <a:pt x="12351" y="334758"/>
                      <a:pt x="0" y="322407"/>
                      <a:pt x="0" y="307172"/>
                    </a:cubicBezTo>
                    <a:lnTo>
                      <a:pt x="0" y="27586"/>
                    </a:lnTo>
                    <a:cubicBezTo>
                      <a:pt x="0" y="12351"/>
                      <a:pt x="12351" y="0"/>
                      <a:pt x="27586" y="0"/>
                    </a:cubicBezTo>
                    <a:close/>
                  </a:path>
                </a:pathLst>
              </a:custGeom>
              <a:solidFill>
                <a:srgbClr val="F1F1EE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47625"/>
                <a:ext cx="3769666" cy="3823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0"/>
              <a:ext cx="1939695" cy="1939695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51180" t="0" r="-48819" b="0"/>
                </a:stretch>
              </a:blip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2364330" y="598439"/>
              <a:ext cx="17445839" cy="729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>
                  <a:solidFill>
                    <a:srgbClr val="795635"/>
                  </a:solidFill>
                  <a:latin typeface="TDTD고딕 Bold"/>
                  <a:ea typeface="TDTD고딕 Bold"/>
                </a:rPr>
                <a:t>현대 사회의 바쁜 일상 속에서 주기적인 루틴 (생활 패턴) 관리가 중요해졌다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483138" y="4855390"/>
            <a:ext cx="15298495" cy="1454771"/>
            <a:chOff x="0" y="0"/>
            <a:chExt cx="20397993" cy="1939695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1314060" y="149162"/>
              <a:ext cx="19083933" cy="1694712"/>
              <a:chOff x="0" y="0"/>
              <a:chExt cx="3769666" cy="334758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769666" cy="334758"/>
              </a:xfrm>
              <a:custGeom>
                <a:avLst/>
                <a:gdLst/>
                <a:ahLst/>
                <a:cxnLst/>
                <a:rect r="r" b="b" t="t" l="l"/>
                <a:pathLst>
                  <a:path h="334758" w="3769666">
                    <a:moveTo>
                      <a:pt x="27586" y="0"/>
                    </a:moveTo>
                    <a:lnTo>
                      <a:pt x="3742080" y="0"/>
                    </a:lnTo>
                    <a:cubicBezTo>
                      <a:pt x="3757315" y="0"/>
                      <a:pt x="3769666" y="12351"/>
                      <a:pt x="3769666" y="27586"/>
                    </a:cubicBezTo>
                    <a:lnTo>
                      <a:pt x="3769666" y="307172"/>
                    </a:lnTo>
                    <a:cubicBezTo>
                      <a:pt x="3769666" y="314488"/>
                      <a:pt x="3766759" y="321505"/>
                      <a:pt x="3761586" y="326678"/>
                    </a:cubicBezTo>
                    <a:cubicBezTo>
                      <a:pt x="3756413" y="331851"/>
                      <a:pt x="3749396" y="334758"/>
                      <a:pt x="3742080" y="334758"/>
                    </a:cubicBezTo>
                    <a:lnTo>
                      <a:pt x="27586" y="334758"/>
                    </a:lnTo>
                    <a:cubicBezTo>
                      <a:pt x="12351" y="334758"/>
                      <a:pt x="0" y="322407"/>
                      <a:pt x="0" y="307172"/>
                    </a:cubicBezTo>
                    <a:lnTo>
                      <a:pt x="0" y="27586"/>
                    </a:lnTo>
                    <a:cubicBezTo>
                      <a:pt x="0" y="12351"/>
                      <a:pt x="12351" y="0"/>
                      <a:pt x="27586" y="0"/>
                    </a:cubicBezTo>
                    <a:close/>
                  </a:path>
                </a:pathLst>
              </a:custGeom>
              <a:solidFill>
                <a:srgbClr val="F1F1EE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47625"/>
                <a:ext cx="3769666" cy="3823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0" y="0"/>
              <a:ext cx="1939695" cy="1939695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71431" t="-67921" r="-20839" b="-26926"/>
                </a:stretch>
              </a:blipFill>
            </p:spPr>
          </p:sp>
        </p:grpSp>
        <p:sp>
          <p:nvSpPr>
            <p:cNvPr name="TextBox 23" id="23"/>
            <p:cNvSpPr txBox="true"/>
            <p:nvPr/>
          </p:nvSpPr>
          <p:spPr>
            <a:xfrm rot="0">
              <a:off x="2452772" y="598439"/>
              <a:ext cx="11641192" cy="729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>
                  <a:solidFill>
                    <a:srgbClr val="795635"/>
                  </a:solidFill>
                  <a:ea typeface="TDTD고딕 Bold"/>
                </a:rPr>
                <a:t>생활 습관 형성을 위한 지속적인 관리가 필요하다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83138" y="6595911"/>
            <a:ext cx="15321724" cy="1454771"/>
            <a:chOff x="0" y="0"/>
            <a:chExt cx="20428965" cy="1939695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1345033" y="122492"/>
              <a:ext cx="19083933" cy="1694712"/>
              <a:chOff x="0" y="0"/>
              <a:chExt cx="3769666" cy="334758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3769666" cy="334758"/>
              </a:xfrm>
              <a:custGeom>
                <a:avLst/>
                <a:gdLst/>
                <a:ahLst/>
                <a:cxnLst/>
                <a:rect r="r" b="b" t="t" l="l"/>
                <a:pathLst>
                  <a:path h="334758" w="3769666">
                    <a:moveTo>
                      <a:pt x="27586" y="0"/>
                    </a:moveTo>
                    <a:lnTo>
                      <a:pt x="3742080" y="0"/>
                    </a:lnTo>
                    <a:cubicBezTo>
                      <a:pt x="3757315" y="0"/>
                      <a:pt x="3769666" y="12351"/>
                      <a:pt x="3769666" y="27586"/>
                    </a:cubicBezTo>
                    <a:lnTo>
                      <a:pt x="3769666" y="307172"/>
                    </a:lnTo>
                    <a:cubicBezTo>
                      <a:pt x="3769666" y="314488"/>
                      <a:pt x="3766759" y="321505"/>
                      <a:pt x="3761586" y="326678"/>
                    </a:cubicBezTo>
                    <a:cubicBezTo>
                      <a:pt x="3756413" y="331851"/>
                      <a:pt x="3749396" y="334758"/>
                      <a:pt x="3742080" y="334758"/>
                    </a:cubicBezTo>
                    <a:lnTo>
                      <a:pt x="27586" y="334758"/>
                    </a:lnTo>
                    <a:cubicBezTo>
                      <a:pt x="12351" y="334758"/>
                      <a:pt x="0" y="322407"/>
                      <a:pt x="0" y="307172"/>
                    </a:cubicBezTo>
                    <a:lnTo>
                      <a:pt x="0" y="27586"/>
                    </a:lnTo>
                    <a:cubicBezTo>
                      <a:pt x="0" y="12351"/>
                      <a:pt x="12351" y="0"/>
                      <a:pt x="27586" y="0"/>
                    </a:cubicBezTo>
                    <a:close/>
                  </a:path>
                </a:pathLst>
              </a:custGeom>
              <a:solidFill>
                <a:srgbClr val="F1F1EE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47625"/>
                <a:ext cx="3769666" cy="3823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0"/>
              <a:ext cx="1939695" cy="1939695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050" t="0" r="-3050" b="0"/>
                </a:stretch>
              </a:blipFill>
            </p:spPr>
          </p:sp>
        </p:grpSp>
        <p:sp>
          <p:nvSpPr>
            <p:cNvPr name="TextBox 30" id="30"/>
            <p:cNvSpPr txBox="true"/>
            <p:nvPr/>
          </p:nvSpPr>
          <p:spPr>
            <a:xfrm rot="0">
              <a:off x="2452772" y="598439"/>
              <a:ext cx="16868454" cy="729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>
                  <a:solidFill>
                    <a:srgbClr val="795635"/>
                  </a:solidFill>
                  <a:ea typeface="TDTD고딕 Bold"/>
                </a:rPr>
                <a:t>다른 유저들과 함께 동기부여를 하며 루틴을 수행하고자 한다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527919" y="8336433"/>
            <a:ext cx="15232163" cy="1454771"/>
            <a:chOff x="0" y="0"/>
            <a:chExt cx="20309550" cy="1939695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1225618" y="122492"/>
              <a:ext cx="19083933" cy="1694712"/>
              <a:chOff x="0" y="0"/>
              <a:chExt cx="3769666" cy="334758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3769666" cy="334758"/>
              </a:xfrm>
              <a:custGeom>
                <a:avLst/>
                <a:gdLst/>
                <a:ahLst/>
                <a:cxnLst/>
                <a:rect r="r" b="b" t="t" l="l"/>
                <a:pathLst>
                  <a:path h="334758" w="3769666">
                    <a:moveTo>
                      <a:pt x="27586" y="0"/>
                    </a:moveTo>
                    <a:lnTo>
                      <a:pt x="3742080" y="0"/>
                    </a:lnTo>
                    <a:cubicBezTo>
                      <a:pt x="3757315" y="0"/>
                      <a:pt x="3769666" y="12351"/>
                      <a:pt x="3769666" y="27586"/>
                    </a:cubicBezTo>
                    <a:lnTo>
                      <a:pt x="3769666" y="307172"/>
                    </a:lnTo>
                    <a:cubicBezTo>
                      <a:pt x="3769666" y="314488"/>
                      <a:pt x="3766759" y="321505"/>
                      <a:pt x="3761586" y="326678"/>
                    </a:cubicBezTo>
                    <a:cubicBezTo>
                      <a:pt x="3756413" y="331851"/>
                      <a:pt x="3749396" y="334758"/>
                      <a:pt x="3742080" y="334758"/>
                    </a:cubicBezTo>
                    <a:lnTo>
                      <a:pt x="27586" y="334758"/>
                    </a:lnTo>
                    <a:cubicBezTo>
                      <a:pt x="12351" y="334758"/>
                      <a:pt x="0" y="322407"/>
                      <a:pt x="0" y="307172"/>
                    </a:cubicBezTo>
                    <a:lnTo>
                      <a:pt x="0" y="27586"/>
                    </a:lnTo>
                    <a:cubicBezTo>
                      <a:pt x="0" y="12351"/>
                      <a:pt x="12351" y="0"/>
                      <a:pt x="27586" y="0"/>
                    </a:cubicBezTo>
                    <a:close/>
                  </a:path>
                </a:pathLst>
              </a:custGeom>
              <a:solidFill>
                <a:srgbClr val="F1F1EE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47625"/>
                <a:ext cx="3769666" cy="38238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0"/>
              <a:ext cx="1939695" cy="1939695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32761" t="-16696" r="-31039" b="0"/>
                </a:stretch>
              </a:blipFill>
            </p:spPr>
          </p:sp>
        </p:grpSp>
        <p:sp>
          <p:nvSpPr>
            <p:cNvPr name="TextBox 37" id="37"/>
            <p:cNvSpPr txBox="true"/>
            <p:nvPr/>
          </p:nvSpPr>
          <p:spPr>
            <a:xfrm rot="0">
              <a:off x="2364330" y="598439"/>
              <a:ext cx="10750958" cy="7294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620"/>
                </a:lnSpc>
              </a:pPr>
              <a:r>
                <a:rPr lang="en-US" sz="3300">
                  <a:solidFill>
                    <a:srgbClr val="795635"/>
                  </a:solidFill>
                  <a:ea typeface="TDTD고딕 Bold"/>
                </a:rPr>
                <a:t>루틴 관리의 편의성과 효율성을 높이고자 한다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41662" y="2047579"/>
            <a:ext cx="1552170" cy="1523447"/>
            <a:chOff x="0" y="0"/>
            <a:chExt cx="82812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8125" cy="812800"/>
            </a:xfrm>
            <a:custGeom>
              <a:avLst/>
              <a:gdLst/>
              <a:ahLst/>
              <a:cxnLst/>
              <a:rect r="r" b="b" t="t" l="l"/>
              <a:pathLst>
                <a:path h="812800" w="828125">
                  <a:moveTo>
                    <a:pt x="114719" y="0"/>
                  </a:moveTo>
                  <a:lnTo>
                    <a:pt x="713405" y="0"/>
                  </a:lnTo>
                  <a:cubicBezTo>
                    <a:pt x="743831" y="0"/>
                    <a:pt x="773010" y="12086"/>
                    <a:pt x="794524" y="33601"/>
                  </a:cubicBezTo>
                  <a:cubicBezTo>
                    <a:pt x="816038" y="55115"/>
                    <a:pt x="828125" y="84294"/>
                    <a:pt x="828125" y="114719"/>
                  </a:cubicBezTo>
                  <a:lnTo>
                    <a:pt x="828125" y="698081"/>
                  </a:lnTo>
                  <a:cubicBezTo>
                    <a:pt x="828125" y="728506"/>
                    <a:pt x="816038" y="757685"/>
                    <a:pt x="794524" y="779199"/>
                  </a:cubicBezTo>
                  <a:cubicBezTo>
                    <a:pt x="773010" y="800714"/>
                    <a:pt x="743831" y="812800"/>
                    <a:pt x="713405" y="812800"/>
                  </a:cubicBezTo>
                  <a:lnTo>
                    <a:pt x="114719" y="812800"/>
                  </a:lnTo>
                  <a:cubicBezTo>
                    <a:pt x="84294" y="812800"/>
                    <a:pt x="55115" y="800714"/>
                    <a:pt x="33601" y="779199"/>
                  </a:cubicBezTo>
                  <a:cubicBezTo>
                    <a:pt x="12086" y="757685"/>
                    <a:pt x="0" y="728506"/>
                    <a:pt x="0" y="698081"/>
                  </a:cubicBezTo>
                  <a:lnTo>
                    <a:pt x="0" y="114719"/>
                  </a:lnTo>
                  <a:cubicBezTo>
                    <a:pt x="0" y="84294"/>
                    <a:pt x="12086" y="55115"/>
                    <a:pt x="33601" y="33601"/>
                  </a:cubicBezTo>
                  <a:cubicBezTo>
                    <a:pt x="55115" y="12086"/>
                    <a:pt x="84294" y="0"/>
                    <a:pt x="114719" y="0"/>
                  </a:cubicBezTo>
                  <a:close/>
                </a:path>
              </a:pathLst>
            </a:custGeom>
            <a:blipFill>
              <a:blip r:embed="rId2"/>
              <a:stretch>
                <a:fillRect l="-9023" t="-9569" r="-272401" b="-12759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77364" y="726616"/>
            <a:ext cx="2480766" cy="1094928"/>
            <a:chOff x="0" y="0"/>
            <a:chExt cx="3307688" cy="145990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3307688" cy="1459905"/>
              <a:chOff x="0" y="0"/>
              <a:chExt cx="2080830" cy="91841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080830" cy="918410"/>
              </a:xfrm>
              <a:custGeom>
                <a:avLst/>
                <a:gdLst/>
                <a:ahLst/>
                <a:cxnLst/>
                <a:rect r="r" b="b" t="t" l="l"/>
                <a:pathLst>
                  <a:path h="918410" w="2080830">
                    <a:moveTo>
                      <a:pt x="1040415" y="0"/>
                    </a:moveTo>
                    <a:cubicBezTo>
                      <a:pt x="465810" y="0"/>
                      <a:pt x="0" y="205593"/>
                      <a:pt x="0" y="459205"/>
                    </a:cubicBezTo>
                    <a:cubicBezTo>
                      <a:pt x="0" y="712817"/>
                      <a:pt x="465810" y="918410"/>
                      <a:pt x="1040415" y="918410"/>
                    </a:cubicBezTo>
                    <a:cubicBezTo>
                      <a:pt x="1615020" y="918410"/>
                      <a:pt x="2080830" y="712817"/>
                      <a:pt x="2080830" y="459205"/>
                    </a:cubicBezTo>
                    <a:cubicBezTo>
                      <a:pt x="2080830" y="205593"/>
                      <a:pt x="1615020" y="0"/>
                      <a:pt x="10404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B8A66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95078" y="38476"/>
                <a:ext cx="1690674" cy="7938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88157" y="380434"/>
              <a:ext cx="3131374" cy="6323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795635"/>
                  </a:solidFill>
                  <a:ea typeface="TDTD고딕 Bold"/>
                </a:rPr>
                <a:t>스퀘어 루틴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28700" y="3571026"/>
            <a:ext cx="3150971" cy="6234738"/>
            <a:chOff x="0" y="0"/>
            <a:chExt cx="2620010" cy="51841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2133" t="-4033" r="-2133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92069" y="1161488"/>
            <a:ext cx="9088956" cy="1320113"/>
            <a:chOff x="0" y="0"/>
            <a:chExt cx="12118608" cy="1760150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23" id="23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01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3206805" y="481097"/>
              <a:ext cx="223188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개요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유사 시스템 조사 ①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913746" y="3504351"/>
            <a:ext cx="1362381" cy="53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795635"/>
                </a:solidFill>
                <a:ea typeface="TDTD고딕 Bold"/>
              </a:rPr>
              <a:t>유사성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13746" y="6162675"/>
            <a:ext cx="1362381" cy="53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795635"/>
                </a:solidFill>
                <a:ea typeface="TDTD고딕 Bold"/>
              </a:rPr>
              <a:t>차별성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913746" y="4238089"/>
            <a:ext cx="10879002" cy="181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날짜별로 루틴을 관리한다.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루틴을 모두 완료 시, 그날의 기분(회고) 작성이 가능하다.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월 별 루틴 달성 현황을 캘린더를 통해 나타낸다.</a:t>
            </a:r>
          </a:p>
          <a:p>
            <a:pPr algn="just">
              <a:lnSpc>
                <a:spcPts val="3640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913746" y="6893486"/>
            <a:ext cx="10879002" cy="2277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'루틴 에이드'는 개인 루틴 관리 뿐만 아닌, 다른 사용자와 함께 루틴을 수행할 수 있는 그룹 루틴 서비스도 핵심 기능으로 제공하여, 동기부여의 역할을 한다.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'루틴 에이드'는 다른 사용자와 친구를 맺을 수 있고, 친구의 루틴 통계를 확인하는 등의 커뮤니티성 기능을 제공한다.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41662" y="2047579"/>
            <a:ext cx="1552170" cy="1523447"/>
            <a:chOff x="0" y="0"/>
            <a:chExt cx="828125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8125" cy="812800"/>
            </a:xfrm>
            <a:custGeom>
              <a:avLst/>
              <a:gdLst/>
              <a:ahLst/>
              <a:cxnLst/>
              <a:rect r="r" b="b" t="t" l="l"/>
              <a:pathLst>
                <a:path h="812800" w="828125">
                  <a:moveTo>
                    <a:pt x="114719" y="0"/>
                  </a:moveTo>
                  <a:lnTo>
                    <a:pt x="713405" y="0"/>
                  </a:lnTo>
                  <a:cubicBezTo>
                    <a:pt x="743831" y="0"/>
                    <a:pt x="773010" y="12086"/>
                    <a:pt x="794524" y="33601"/>
                  </a:cubicBezTo>
                  <a:cubicBezTo>
                    <a:pt x="816038" y="55115"/>
                    <a:pt x="828125" y="84294"/>
                    <a:pt x="828125" y="114719"/>
                  </a:cubicBezTo>
                  <a:lnTo>
                    <a:pt x="828125" y="698081"/>
                  </a:lnTo>
                  <a:cubicBezTo>
                    <a:pt x="828125" y="728506"/>
                    <a:pt x="816038" y="757685"/>
                    <a:pt x="794524" y="779199"/>
                  </a:cubicBezTo>
                  <a:cubicBezTo>
                    <a:pt x="773010" y="800714"/>
                    <a:pt x="743831" y="812800"/>
                    <a:pt x="713405" y="812800"/>
                  </a:cubicBezTo>
                  <a:lnTo>
                    <a:pt x="114719" y="812800"/>
                  </a:lnTo>
                  <a:cubicBezTo>
                    <a:pt x="84294" y="812800"/>
                    <a:pt x="55115" y="800714"/>
                    <a:pt x="33601" y="779199"/>
                  </a:cubicBezTo>
                  <a:cubicBezTo>
                    <a:pt x="12086" y="757685"/>
                    <a:pt x="0" y="728506"/>
                    <a:pt x="0" y="698081"/>
                  </a:cubicBezTo>
                  <a:lnTo>
                    <a:pt x="0" y="114719"/>
                  </a:lnTo>
                  <a:cubicBezTo>
                    <a:pt x="0" y="84294"/>
                    <a:pt x="12086" y="55115"/>
                    <a:pt x="33601" y="33601"/>
                  </a:cubicBezTo>
                  <a:cubicBezTo>
                    <a:pt x="55115" y="12086"/>
                    <a:pt x="84294" y="0"/>
                    <a:pt x="114719" y="0"/>
                  </a:cubicBezTo>
                  <a:close/>
                </a:path>
              </a:pathLst>
            </a:custGeom>
            <a:blipFill>
              <a:blip r:embed="rId2"/>
              <a:stretch>
                <a:fillRect l="-5726" t="-3764" r="-2431" b="-2877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77364" y="726616"/>
            <a:ext cx="2480766" cy="1094928"/>
            <a:chOff x="0" y="0"/>
            <a:chExt cx="3307688" cy="1459905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3307688" cy="1459905"/>
              <a:chOff x="0" y="0"/>
              <a:chExt cx="2080830" cy="91841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2080830" cy="918410"/>
              </a:xfrm>
              <a:custGeom>
                <a:avLst/>
                <a:gdLst/>
                <a:ahLst/>
                <a:cxnLst/>
                <a:rect r="r" b="b" t="t" l="l"/>
                <a:pathLst>
                  <a:path h="918410" w="2080830">
                    <a:moveTo>
                      <a:pt x="1040415" y="0"/>
                    </a:moveTo>
                    <a:cubicBezTo>
                      <a:pt x="465810" y="0"/>
                      <a:pt x="0" y="205593"/>
                      <a:pt x="0" y="459205"/>
                    </a:cubicBezTo>
                    <a:cubicBezTo>
                      <a:pt x="0" y="712817"/>
                      <a:pt x="465810" y="918410"/>
                      <a:pt x="1040415" y="918410"/>
                    </a:cubicBezTo>
                    <a:cubicBezTo>
                      <a:pt x="1615020" y="918410"/>
                      <a:pt x="2080830" y="712817"/>
                      <a:pt x="2080830" y="459205"/>
                    </a:cubicBezTo>
                    <a:cubicBezTo>
                      <a:pt x="2080830" y="205593"/>
                      <a:pt x="1615020" y="0"/>
                      <a:pt x="10404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B8A66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195078" y="38476"/>
                <a:ext cx="1690674" cy="7938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8" id="8"/>
            <p:cNvSpPr txBox="true"/>
            <p:nvPr/>
          </p:nvSpPr>
          <p:spPr>
            <a:xfrm rot="0">
              <a:off x="88157" y="380434"/>
              <a:ext cx="3131374" cy="6323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795635"/>
                  </a:solidFill>
                  <a:ea typeface="TDTD고딕 Bold"/>
                </a:rPr>
                <a:t>플랜미</a:t>
              </a: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28700" y="3571026"/>
            <a:ext cx="3150971" cy="6234738"/>
            <a:chOff x="0" y="0"/>
            <a:chExt cx="2620010" cy="51841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85420" y="156210"/>
              <a:ext cx="2251710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171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l="-5639" t="0" r="-5639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578312" y="187909"/>
              <a:ext cx="66636" cy="63602"/>
            </a:xfrm>
            <a:custGeom>
              <a:avLst/>
              <a:gdLst/>
              <a:ahLst/>
              <a:cxnLst/>
              <a:rect r="r" b="b" t="t" l="l"/>
              <a:pathLst>
                <a:path h="63602" w="66636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92069" y="1161488"/>
            <a:ext cx="9088956" cy="1320113"/>
            <a:chOff x="0" y="0"/>
            <a:chExt cx="12118608" cy="1760150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r>
                  <a:rPr lang="en-US" sz="1899">
                    <a:solidFill>
                      <a:srgbClr val="FFFFFF"/>
                    </a:solidFill>
                    <a:latin typeface="Jeju Hallasan"/>
                  </a:rPr>
                  <a:t>-</a:t>
                </a:r>
              </a:p>
            </p:txBody>
          </p:sp>
        </p:grpSp>
        <p:sp>
          <p:nvSpPr>
            <p:cNvPr name="AutoShape 23" id="23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4" id="24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01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3206805" y="481097"/>
              <a:ext cx="223188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개요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유사 시스템 조사 ②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913746" y="3504351"/>
            <a:ext cx="1362381" cy="53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795635"/>
                </a:solidFill>
                <a:ea typeface="TDTD고딕 Bold"/>
              </a:rPr>
              <a:t>유사성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13746" y="6162675"/>
            <a:ext cx="1362381" cy="530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795635"/>
                </a:solidFill>
                <a:ea typeface="TDTD고딕 Bold"/>
              </a:rPr>
              <a:t>차별성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913746" y="4238089"/>
            <a:ext cx="10879002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사용자가 직접 루틴을 추가하여 루틴을 관리한다.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여러가지 테마를 통해 루틴을 추천 받을 수 있다.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913746" y="6893486"/>
            <a:ext cx="10780087" cy="2276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여러 카테고리를 통해 자신의 목표에 맞는 그룹에 가입하여, 그에 맞는 루틴을 다른 사용자와 함께 실천할 수 있다.</a:t>
            </a: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개인 또는 그룹을 만들어 사용자가 추가한 루틴과, 그룹에 가입한 다른 사용자들을 관리 할 수 있으며, 캘린더를 통해 수행했던 루틴 완료 현황을 한눈에 확인 할 수 있다.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9088956" cy="1320113"/>
            <a:chOff x="0" y="0"/>
            <a:chExt cx="12118608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시스템 구성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주요 기능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380406" y="2808944"/>
            <a:ext cx="2531845" cy="1130151"/>
            <a:chOff x="0" y="0"/>
            <a:chExt cx="3375793" cy="1506868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3375793" cy="1506868"/>
              <a:chOff x="0" y="0"/>
              <a:chExt cx="1182490" cy="52783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82490" cy="527833"/>
              </a:xfrm>
              <a:custGeom>
                <a:avLst/>
                <a:gdLst/>
                <a:ahLst/>
                <a:cxnLst/>
                <a:rect r="r" b="b" t="t" l="l"/>
                <a:pathLst>
                  <a:path h="527833" w="1182490">
                    <a:moveTo>
                      <a:pt x="591245" y="0"/>
                    </a:moveTo>
                    <a:cubicBezTo>
                      <a:pt x="264709" y="0"/>
                      <a:pt x="0" y="118160"/>
                      <a:pt x="0" y="263917"/>
                    </a:cubicBezTo>
                    <a:cubicBezTo>
                      <a:pt x="0" y="409674"/>
                      <a:pt x="264709" y="527833"/>
                      <a:pt x="591245" y="527833"/>
                    </a:cubicBezTo>
                    <a:cubicBezTo>
                      <a:pt x="917781" y="527833"/>
                      <a:pt x="1182490" y="409674"/>
                      <a:pt x="1182490" y="263917"/>
                    </a:cubicBezTo>
                    <a:cubicBezTo>
                      <a:pt x="1182490" y="118160"/>
                      <a:pt x="917781" y="0"/>
                      <a:pt x="5912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B8A6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110858" y="1859"/>
                <a:ext cx="960773" cy="476490"/>
              </a:xfrm>
              <a:prstGeom prst="rect">
                <a:avLst/>
              </a:prstGeom>
            </p:spPr>
            <p:txBody>
              <a:bodyPr anchor="ctr" rtlCol="false" tIns="73001" lIns="73001" bIns="73001" rIns="73001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84252" y="323751"/>
              <a:ext cx="3207290" cy="783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795635"/>
                  </a:solidFill>
                  <a:ea typeface="TDTD고딕 Bold"/>
                </a:rPr>
                <a:t>루틴 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317759" y="2802423"/>
            <a:ext cx="8110202" cy="6942558"/>
          </a:xfrm>
          <a:custGeom>
            <a:avLst/>
            <a:gdLst/>
            <a:ahLst/>
            <a:cxnLst/>
            <a:rect r="r" b="b" t="t" l="l"/>
            <a:pathLst>
              <a:path h="6942558" w="8110202">
                <a:moveTo>
                  <a:pt x="0" y="0"/>
                </a:moveTo>
                <a:lnTo>
                  <a:pt x="8110202" y="0"/>
                </a:lnTo>
                <a:lnTo>
                  <a:pt x="8110202" y="6942558"/>
                </a:lnTo>
                <a:lnTo>
                  <a:pt x="0" y="69425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380406" y="4206350"/>
            <a:ext cx="6878894" cy="4105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사용자의 모든 루틴을 날짜별로 확인 가능</a:t>
            </a: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      (그룹 명, 루틴 카테고리 확인)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알림을 설정한 루틴은 수행 당일에 </a:t>
            </a: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      팝업 알림을 보내 사용자에게 알림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개인 루틴 추가 및 수정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하루 기분 기록을 이모티콘으로 나타냄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B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92069" y="1164426"/>
            <a:ext cx="9088956" cy="1320113"/>
            <a:chOff x="0" y="0"/>
            <a:chExt cx="12118608" cy="1760150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2311058" y="72719"/>
              <a:ext cx="4023378" cy="1614713"/>
              <a:chOff x="0" y="0"/>
              <a:chExt cx="2025253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02525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2025253">
                    <a:moveTo>
                      <a:pt x="1012626" y="0"/>
                    </a:moveTo>
                    <a:cubicBezTo>
                      <a:pt x="453368" y="0"/>
                      <a:pt x="0" y="181951"/>
                      <a:pt x="0" y="406400"/>
                    </a:cubicBezTo>
                    <a:cubicBezTo>
                      <a:pt x="0" y="630849"/>
                      <a:pt x="453368" y="812800"/>
                      <a:pt x="1012626" y="812800"/>
                    </a:cubicBezTo>
                    <a:cubicBezTo>
                      <a:pt x="1571884" y="812800"/>
                      <a:pt x="2025253" y="630849"/>
                      <a:pt x="2025253" y="406400"/>
                    </a:cubicBezTo>
                    <a:cubicBezTo>
                      <a:pt x="2025253" y="181951"/>
                      <a:pt x="1571884" y="0"/>
                      <a:pt x="101262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189867" y="28575"/>
                <a:ext cx="1645518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AutoShape 6" id="6"/>
            <p:cNvSpPr/>
            <p:nvPr/>
          </p:nvSpPr>
          <p:spPr>
            <a:xfrm flipV="true">
              <a:off x="6809614" y="194585"/>
              <a:ext cx="0" cy="1370981"/>
            </a:xfrm>
            <a:prstGeom prst="line">
              <a:avLst/>
            </a:prstGeom>
            <a:ln cap="flat" w="25400">
              <a:solidFill>
                <a:srgbClr val="AB8A6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180975"/>
              <a:ext cx="1841158" cy="1941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2187"/>
                </a:lnSpc>
              </a:pPr>
              <a:r>
                <a:rPr lang="en-US" sz="8705">
                  <a:solidFill>
                    <a:srgbClr val="795635"/>
                  </a:solidFill>
                  <a:latin typeface="TDTD고딕 Bold"/>
                </a:rPr>
                <a:t>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758931" y="502478"/>
              <a:ext cx="3127631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AB8A66"/>
                  </a:solidFill>
                  <a:ea typeface="TDTD고딕"/>
                </a:rPr>
                <a:t>시스템 구성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279514" y="474743"/>
              <a:ext cx="4839094" cy="698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>
                  <a:solidFill>
                    <a:srgbClr val="795635"/>
                  </a:solidFill>
                  <a:ea typeface="TDTD고딕 Bold"/>
                </a:rPr>
                <a:t>주요 기능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36809" y="2820808"/>
            <a:ext cx="3846585" cy="6933698"/>
          </a:xfrm>
          <a:custGeom>
            <a:avLst/>
            <a:gdLst/>
            <a:ahLst/>
            <a:cxnLst/>
            <a:rect r="r" b="b" t="t" l="l"/>
            <a:pathLst>
              <a:path h="6933698" w="3846585">
                <a:moveTo>
                  <a:pt x="0" y="0"/>
                </a:moveTo>
                <a:lnTo>
                  <a:pt x="3846586" y="0"/>
                </a:lnTo>
                <a:lnTo>
                  <a:pt x="3846586" y="6933698"/>
                </a:lnTo>
                <a:lnTo>
                  <a:pt x="0" y="6933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368594" y="2711802"/>
            <a:ext cx="2531845" cy="1130151"/>
            <a:chOff x="0" y="0"/>
            <a:chExt cx="3375793" cy="150686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3375793" cy="1506868"/>
              <a:chOff x="0" y="0"/>
              <a:chExt cx="1182490" cy="527833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82490" cy="527833"/>
              </a:xfrm>
              <a:custGeom>
                <a:avLst/>
                <a:gdLst/>
                <a:ahLst/>
                <a:cxnLst/>
                <a:rect r="r" b="b" t="t" l="l"/>
                <a:pathLst>
                  <a:path h="527833" w="1182490">
                    <a:moveTo>
                      <a:pt x="591245" y="0"/>
                    </a:moveTo>
                    <a:cubicBezTo>
                      <a:pt x="264709" y="0"/>
                      <a:pt x="0" y="118160"/>
                      <a:pt x="0" y="263917"/>
                    </a:cubicBezTo>
                    <a:cubicBezTo>
                      <a:pt x="0" y="409674"/>
                      <a:pt x="264709" y="527833"/>
                      <a:pt x="591245" y="527833"/>
                    </a:cubicBezTo>
                    <a:cubicBezTo>
                      <a:pt x="917781" y="527833"/>
                      <a:pt x="1182490" y="409674"/>
                      <a:pt x="1182490" y="263917"/>
                    </a:cubicBezTo>
                    <a:cubicBezTo>
                      <a:pt x="1182490" y="118160"/>
                      <a:pt x="917781" y="0"/>
                      <a:pt x="59124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AB8A66"/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10858" y="1859"/>
                <a:ext cx="960773" cy="476490"/>
              </a:xfrm>
              <a:prstGeom prst="rect">
                <a:avLst/>
              </a:prstGeom>
            </p:spPr>
            <p:txBody>
              <a:bodyPr anchor="ctr" rtlCol="false" tIns="73001" lIns="73001" bIns="73001" rIns="73001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84252" y="323751"/>
              <a:ext cx="3207290" cy="7831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99"/>
                </a:lnSpc>
              </a:pPr>
              <a:r>
                <a:rPr lang="en-US" sz="3499">
                  <a:solidFill>
                    <a:srgbClr val="795635"/>
                  </a:solidFill>
                  <a:ea typeface="TDTD고딕"/>
                </a:rPr>
                <a:t>그룹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251285" y="7973368"/>
            <a:ext cx="830713" cy="830713"/>
          </a:xfrm>
          <a:custGeom>
            <a:avLst/>
            <a:gdLst/>
            <a:ahLst/>
            <a:cxnLst/>
            <a:rect r="r" b="b" t="t" l="l"/>
            <a:pathLst>
              <a:path h="830713" w="830713">
                <a:moveTo>
                  <a:pt x="0" y="0"/>
                </a:moveTo>
                <a:lnTo>
                  <a:pt x="830713" y="0"/>
                </a:lnTo>
                <a:lnTo>
                  <a:pt x="830713" y="830713"/>
                </a:lnTo>
                <a:lnTo>
                  <a:pt x="0" y="8307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36809" y="2812064"/>
            <a:ext cx="8192738" cy="7037626"/>
          </a:xfrm>
          <a:custGeom>
            <a:avLst/>
            <a:gdLst/>
            <a:ahLst/>
            <a:cxnLst/>
            <a:rect r="r" b="b" t="t" l="l"/>
            <a:pathLst>
              <a:path h="7037626" w="8192738">
                <a:moveTo>
                  <a:pt x="0" y="0"/>
                </a:moveTo>
                <a:lnTo>
                  <a:pt x="8192738" y="0"/>
                </a:lnTo>
                <a:lnTo>
                  <a:pt x="8192738" y="7037626"/>
                </a:lnTo>
                <a:lnTo>
                  <a:pt x="0" y="7037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368594" y="4012065"/>
            <a:ext cx="7514530" cy="5476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그룹 확인, 생성, 검색, 가입, 탈퇴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루틴 그룹을 비밀방으로 설정하여 친구들끼리 </a:t>
            </a: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      동기부여를 하며 루틴 수행이 가능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비슷한 관심사를 가진 사용자들끼리 모이도록,</a:t>
            </a: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      루틴 그룹 생성 시 그룹 테마를 입력받음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그룹 내 게시판에서 회고 작성을 통해 소통 가능</a:t>
            </a:r>
          </a:p>
          <a:p>
            <a:pPr algn="just">
              <a:lnSpc>
                <a:spcPts val="3640"/>
              </a:lnSpc>
            </a:pPr>
          </a:p>
          <a:p>
            <a:pPr algn="just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795635"/>
                </a:solidFill>
                <a:ea typeface="TDTD고딕"/>
              </a:rPr>
              <a:t>그룹 명 검색 시 그룹 카테고리로 필터링하여 </a:t>
            </a:r>
          </a:p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795635"/>
                </a:solidFill>
                <a:latin typeface="TDTD고딕"/>
                <a:ea typeface="TDTD고딕"/>
              </a:rPr>
              <a:t>      그룹 검색 가능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DAGBULUWF70</dc:identifier>
  <dcterms:modified xsi:type="dcterms:W3CDTF">2011-08-01T06:04:30Z</dcterms:modified>
  <cp:revision>1</cp:revision>
  <dc:title>루틴에이드 1차 발표자료</dc:title>
</cp:coreProperties>
</file>