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8288000" cy="10287000"/>
  <p:notesSz cx="6858000" cy="9144000"/>
  <p:embeddedFontLst>
    <p:embeddedFont>
      <p:font typeface="DoHyeon" pitchFamily="2" charset="-127"/>
      <p:regular r:id="rId16"/>
    </p:embeddedFont>
    <p:embeddedFont>
      <p:font typeface="Nanum Gothic Regular Bold" panose="020D0804000000000000" pitchFamily="34" charset="-127"/>
      <p:regular r:id="rId17"/>
      <p:bold r:id="rId18"/>
    </p:embeddedFont>
    <p:embeddedFont>
      <p:font typeface="NanumGothic" panose="020D0604000000000000" pitchFamily="34" charset="-127"/>
      <p:regular r:id="rId19"/>
      <p:bold r:id="rId20"/>
    </p:embeddedFont>
    <p:embeddedFont>
      <p:font typeface="Source Han Sans KR Medium Bold" panose="020B0800000000000000" pitchFamily="34" charset="-128"/>
      <p:regular r:id="rId21"/>
      <p:bold r:id="rId22"/>
    </p:embeddedFont>
    <p:embeddedFont>
      <p:font typeface="BM DoHyeon OTF" panose="020B0600000101010101" pitchFamily="34" charset="-127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Nanum Gothic Regular" panose="020D0604000000000000" pitchFamily="34" charset="-127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A0B8"/>
    <a:srgbClr val="4B6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26" autoAdjust="0"/>
  </p:normalViewPr>
  <p:slideViewPr>
    <p:cSldViewPr>
      <p:cViewPr varScale="1">
        <p:scale>
          <a:sx n="80" d="100"/>
          <a:sy n="80" d="100"/>
        </p:scale>
        <p:origin x="38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56BE5-CBF5-8D4A-9E47-8DBAB13640D8}" type="datetimeFigureOut">
              <a:rPr kumimoji="1" lang="ko-Kore-KR" altLang="en-US" smtClean="0"/>
              <a:t>2023. 4. 30.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58231-58C6-6741-84FE-22964E76EF3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9024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58231-58C6-6741-84FE-22964E76EF3D}" type="slidenum">
              <a:rPr kumimoji="1" lang="ko-Kore-KR" altLang="en-US" smtClean="0"/>
              <a:t>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52032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58231-58C6-6741-84FE-22964E76EF3D}" type="slidenum">
              <a:rPr kumimoji="1" lang="ko-Kore-KR" altLang="en-US" smtClean="0"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4736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58231-58C6-6741-84FE-22964E76EF3D}" type="slidenum">
              <a:rPr kumimoji="1" lang="ko-Kore-KR" altLang="en-US" smtClean="0"/>
              <a:t>12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5153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8340"/>
            <a:ext cx="15305568" cy="6673607"/>
            <a:chOff x="0" y="0"/>
            <a:chExt cx="20407424" cy="88981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407424" cy="8898142"/>
              <a:chOff x="0" y="0"/>
              <a:chExt cx="5177439" cy="225749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177439" cy="2257492"/>
              </a:xfrm>
              <a:custGeom>
                <a:avLst/>
                <a:gdLst/>
                <a:ahLst/>
                <a:cxnLst/>
                <a:rect l="l" t="t" r="r" b="b"/>
                <a:pathLst>
                  <a:path w="5177439" h="2257492">
                    <a:moveTo>
                      <a:pt x="5052979" y="2257492"/>
                    </a:moveTo>
                    <a:lnTo>
                      <a:pt x="124460" y="2257492"/>
                    </a:lnTo>
                    <a:cubicBezTo>
                      <a:pt x="55880" y="2257492"/>
                      <a:pt x="0" y="2201612"/>
                      <a:pt x="0" y="213303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052979" y="0"/>
                    </a:lnTo>
                    <a:cubicBezTo>
                      <a:pt x="5121559" y="0"/>
                      <a:pt x="5177439" y="55880"/>
                      <a:pt x="5177439" y="124460"/>
                    </a:cubicBezTo>
                    <a:lnTo>
                      <a:pt x="5177439" y="2133032"/>
                    </a:lnTo>
                    <a:cubicBezTo>
                      <a:pt x="5177439" y="2201612"/>
                      <a:pt x="5121559" y="2257492"/>
                      <a:pt x="5052979" y="225749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510332" y="482905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996383" y="482905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482434" y="482905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2544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2896" y="8561901"/>
            <a:ext cx="706759" cy="706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08198" y="4363712"/>
            <a:ext cx="7036156" cy="34541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28700" y="8219251"/>
            <a:ext cx="15305568" cy="1039049"/>
            <a:chOff x="0" y="0"/>
            <a:chExt cx="20407424" cy="138539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0407424" cy="1385398"/>
              <a:chOff x="0" y="0"/>
              <a:chExt cx="14198090" cy="9638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4199360" cy="963865"/>
              </a:xfrm>
              <a:custGeom>
                <a:avLst/>
                <a:gdLst/>
                <a:ahLst/>
                <a:cxnLst/>
                <a:rect l="l" t="t" r="r" b="b"/>
                <a:pathLst>
                  <a:path w="14199360" h="963865">
                    <a:moveTo>
                      <a:pt x="13645640" y="963865"/>
                    </a:moveTo>
                    <a:lnTo>
                      <a:pt x="553720" y="963865"/>
                    </a:lnTo>
                    <a:cubicBezTo>
                      <a:pt x="247650" y="963865"/>
                      <a:pt x="0" y="748054"/>
                      <a:pt x="0" y="482473"/>
                    </a:cubicBezTo>
                    <a:cubicBezTo>
                      <a:pt x="0" y="215785"/>
                      <a:pt x="247650" y="0"/>
                      <a:pt x="553720" y="0"/>
                    </a:cubicBezTo>
                    <a:lnTo>
                      <a:pt x="13645640" y="0"/>
                    </a:lnTo>
                    <a:cubicBezTo>
                      <a:pt x="13951710" y="0"/>
                      <a:pt x="14199360" y="215785"/>
                      <a:pt x="14199360" y="482473"/>
                    </a:cubicBezTo>
                    <a:cubicBezTo>
                      <a:pt x="14198090" y="748054"/>
                      <a:pt x="13950440" y="963865"/>
                      <a:pt x="13645640" y="963865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752636" y="394265"/>
              <a:ext cx="12902148" cy="615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anumGothic" panose="020D0604000000000000" pitchFamily="34" charset="-127"/>
                  <a:ea typeface="NanumGothic" panose="020D0604000000000000" pitchFamily="34" charset="-127"/>
                </a:rPr>
                <a:t>2019062833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NanumGothic" panose="020D0604000000000000" pitchFamily="34" charset="-127"/>
                  <a:ea typeface="NanumGothic" panose="020D0604000000000000" pitchFamily="34" charset="-127"/>
                </a:rPr>
                <a:t>김유진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anumGothic" panose="020D0604000000000000" pitchFamily="34" charset="-127"/>
                  <a:ea typeface="NanumGothic" panose="020D0604000000000000" pitchFamily="34" charset="-127"/>
                </a:rPr>
                <a:t>  2019060164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NanumGothic" panose="020D0604000000000000" pitchFamily="34" charset="-127"/>
                  <a:ea typeface="NanumGothic" panose="020D0604000000000000" pitchFamily="34" charset="-127"/>
                </a:rPr>
                <a:t>이지현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61342" y="8327584"/>
            <a:ext cx="720475" cy="72047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516795" y="2200934"/>
            <a:ext cx="12329377" cy="497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0"/>
              </a:lnSpc>
            </a:pPr>
            <a:r>
              <a:rPr lang="en-US" sz="14400" dirty="0">
                <a:solidFill>
                  <a:srgbClr val="152544"/>
                </a:solidFill>
                <a:latin typeface="Source Han Sans KR Medium Bold"/>
              </a:rPr>
              <a:t>Motion Matching</a:t>
            </a:r>
          </a:p>
          <a:p>
            <a:pPr algn="ctr">
              <a:lnSpc>
                <a:spcPts val="3254"/>
              </a:lnSpc>
            </a:pPr>
            <a:endParaRPr lang="en-US" sz="14400" dirty="0">
              <a:solidFill>
                <a:srgbClr val="152544"/>
              </a:solidFill>
              <a:latin typeface="Source Han Sans KR Medium Bold"/>
            </a:endParaRPr>
          </a:p>
          <a:p>
            <a:pPr algn="ctr">
              <a:lnSpc>
                <a:spcPts val="5250"/>
              </a:lnSpc>
            </a:pPr>
            <a:r>
              <a:rPr lang="en-US" sz="5000" dirty="0" err="1">
                <a:solidFill>
                  <a:srgbClr val="152544"/>
                </a:solidFill>
                <a:ea typeface="DoHyeon"/>
              </a:rPr>
              <a:t>졸업</a:t>
            </a:r>
            <a:r>
              <a:rPr lang="en-US" sz="5000" dirty="0">
                <a:solidFill>
                  <a:srgbClr val="152544"/>
                </a:solidFill>
                <a:ea typeface="DoHyeon"/>
              </a:rPr>
              <a:t> </a:t>
            </a:r>
            <a:r>
              <a:rPr lang="en-US" sz="5000" dirty="0" err="1">
                <a:solidFill>
                  <a:srgbClr val="152544"/>
                </a:solidFill>
                <a:ea typeface="DoHyeon"/>
              </a:rPr>
              <a:t>프로젝트</a:t>
            </a:r>
            <a:endParaRPr lang="en-US" sz="5000" dirty="0">
              <a:solidFill>
                <a:srgbClr val="152544"/>
              </a:solidFill>
              <a:ea typeface="DoHyeo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724511" y="1430315"/>
            <a:ext cx="4773365" cy="3584146"/>
            <a:chOff x="0" y="0"/>
            <a:chExt cx="84569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2"/>
              <a:stretch>
                <a:fillRect l="-5218" r="-13444" b="-138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724511" y="5637436"/>
            <a:ext cx="4773365" cy="3584146"/>
            <a:chOff x="0" y="0"/>
            <a:chExt cx="845693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3"/>
              <a:stretch>
                <a:fillRect t="-6135" b="-613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0976899" y="1568029"/>
            <a:ext cx="6617329" cy="3307445"/>
            <a:chOff x="0" y="-38166"/>
            <a:chExt cx="8823105" cy="4409926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028024"/>
              <a:ext cx="8823105" cy="3343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81" lvl="1" indent="-237491">
                <a:lnSpc>
                  <a:spcPts val="3300"/>
                </a:lnSpc>
                <a:buFont typeface="Arial"/>
                <a:buChar char="•"/>
              </a:pPr>
              <a:r>
                <a:rPr lang="en-US" sz="2200" dirty="0" err="1">
                  <a:solidFill>
                    <a:srgbClr val="4B6FED"/>
                  </a:solidFill>
                  <a:ea typeface="Nanum Gothic Regular Bold"/>
                </a:rPr>
                <a:t>상</a:t>
              </a:r>
              <a:r>
                <a:rPr lang="en-US" sz="2200" dirty="0">
                  <a:solidFill>
                    <a:srgbClr val="4B6FED"/>
                  </a:solidFill>
                  <a:ea typeface="Nanum Gothic Regular Bold"/>
                </a:rPr>
                <a:t>/</a:t>
              </a:r>
              <a:r>
                <a:rPr lang="en-US" sz="2200" dirty="0" err="1">
                  <a:solidFill>
                    <a:srgbClr val="4B6FED"/>
                  </a:solidFill>
                  <a:ea typeface="Nanum Gothic Regular Bold"/>
                </a:rPr>
                <a:t>하</a:t>
              </a:r>
              <a:r>
                <a:rPr lang="en-US" sz="2200" dirty="0">
                  <a:solidFill>
                    <a:srgbClr val="4B6FED"/>
                  </a:solidFill>
                  <a:ea typeface="Nanum Gothic Regular Bold"/>
                </a:rPr>
                <a:t>/</a:t>
              </a:r>
              <a:r>
                <a:rPr lang="en-US" sz="2200" dirty="0" err="1">
                  <a:solidFill>
                    <a:srgbClr val="4B6FED"/>
                  </a:solidFill>
                  <a:ea typeface="Nanum Gothic Regular Bold"/>
                </a:rPr>
                <a:t>좌</a:t>
              </a:r>
              <a:r>
                <a:rPr lang="en-US" sz="2200" dirty="0">
                  <a:solidFill>
                    <a:srgbClr val="4B6FED"/>
                  </a:solidFill>
                  <a:ea typeface="Nanum Gothic Regular Bold"/>
                </a:rPr>
                <a:t>/</a:t>
              </a:r>
              <a:r>
                <a:rPr lang="en-US" sz="2200" dirty="0" err="1">
                  <a:solidFill>
                    <a:srgbClr val="4B6FED"/>
                  </a:solidFill>
                  <a:ea typeface="Nanum Gothic Regular Bold"/>
                </a:rPr>
                <a:t>우</a:t>
              </a:r>
              <a:r>
                <a:rPr lang="en-US" sz="22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200" dirty="0" err="1">
                  <a:solidFill>
                    <a:srgbClr val="4B6FED"/>
                  </a:solidFill>
                  <a:ea typeface="Nanum Gothic Regular Bold"/>
                </a:rPr>
                <a:t>키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를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입력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받아서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입력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방향을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결정한다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. </a:t>
              </a:r>
            </a:p>
            <a:p>
              <a:pPr marL="474981" lvl="1" indent="-237491">
                <a:lnSpc>
                  <a:spcPts val="3300"/>
                </a:lnSpc>
                <a:buFont typeface="Arial"/>
                <a:buChar char="•"/>
              </a:pPr>
              <a:r>
                <a:rPr lang="en-US" sz="2200" dirty="0">
                  <a:solidFill>
                    <a:srgbClr val="4B6FED"/>
                  </a:solidFill>
                  <a:latin typeface="Nanum Gothic Regular Bold"/>
                </a:rPr>
                <a:t>A/S/D/F </a:t>
              </a:r>
              <a:r>
                <a:rPr lang="en-US" sz="2200" dirty="0" err="1">
                  <a:solidFill>
                    <a:srgbClr val="4B6FED"/>
                  </a:solidFill>
                  <a:latin typeface="Nanum Gothic Regular Bold"/>
                </a:rPr>
                <a:t>키</a:t>
              </a:r>
              <a:r>
                <a:rPr lang="en-US" sz="22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latin typeface="Nanum Gothic Regular"/>
                </a:rPr>
                <a:t>입력으로</a:t>
              </a:r>
              <a:r>
                <a:rPr lang="en-US" sz="22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latin typeface="Nanum Gothic Regular"/>
                </a:rPr>
                <a:t>카메라</a:t>
              </a:r>
              <a:r>
                <a:rPr lang="en-US" sz="22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latin typeface="Nanum Gothic Regular"/>
                </a:rPr>
                <a:t>위치</a:t>
              </a:r>
              <a:r>
                <a:rPr lang="en-US" sz="2200" dirty="0">
                  <a:solidFill>
                    <a:srgbClr val="152544"/>
                  </a:solidFill>
                  <a:latin typeface="Nanum Gothic Regular"/>
                </a:rPr>
                <a:t>/</a:t>
              </a:r>
              <a:r>
                <a:rPr lang="en-US" sz="2200" dirty="0" err="1">
                  <a:solidFill>
                    <a:srgbClr val="152544"/>
                  </a:solidFill>
                  <a:latin typeface="Nanum Gothic Regular"/>
                </a:rPr>
                <a:t>회전</a:t>
              </a:r>
              <a:r>
                <a:rPr lang="en-US" sz="22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latin typeface="Nanum Gothic Regular"/>
                </a:rPr>
                <a:t>정보를</a:t>
              </a:r>
              <a:r>
                <a:rPr lang="en-US" sz="22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latin typeface="Nanum Gothic Regular"/>
                </a:rPr>
                <a:t>조정한다</a:t>
              </a:r>
              <a:r>
                <a:rPr lang="en-US" sz="2200" dirty="0">
                  <a:solidFill>
                    <a:srgbClr val="152544"/>
                  </a:solidFill>
                  <a:latin typeface="Nanum Gothic Regular"/>
                </a:rPr>
                <a:t>.</a:t>
              </a:r>
            </a:p>
            <a:p>
              <a:pPr marL="474981" lvl="1" indent="-237491">
                <a:lnSpc>
                  <a:spcPts val="3300"/>
                </a:lnSpc>
                <a:buFont typeface="Arial"/>
                <a:buChar char="•"/>
              </a:pPr>
              <a:r>
                <a:rPr lang="en-US" sz="2200" dirty="0">
                  <a:solidFill>
                    <a:srgbClr val="4B6FED"/>
                  </a:solidFill>
                  <a:latin typeface="Nanum Gothic Regular Bold"/>
                </a:rPr>
                <a:t>X/C/Space </a:t>
              </a:r>
              <a:r>
                <a:rPr lang="en-US" sz="2200" dirty="0" err="1">
                  <a:solidFill>
                    <a:srgbClr val="4B6FED"/>
                  </a:solidFill>
                  <a:latin typeface="Nanum Gothic Regular Bold"/>
                </a:rPr>
                <a:t>키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를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통해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달리기</a:t>
              </a:r>
              <a:r>
                <a:rPr lang="en-US" altLang="ko-KR" sz="2200" dirty="0">
                  <a:solidFill>
                    <a:srgbClr val="152544"/>
                  </a:solidFill>
                  <a:ea typeface="Nanum Gothic Regular"/>
                </a:rPr>
                <a:t>/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웅크리기</a:t>
              </a:r>
              <a:r>
                <a:rPr lang="en-US" altLang="ko-KR" sz="2200" dirty="0">
                  <a:solidFill>
                    <a:srgbClr val="152544"/>
                  </a:solidFill>
                  <a:ea typeface="Nanum Gothic Regular"/>
                </a:rPr>
                <a:t>/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점프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명령을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입력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200" dirty="0" err="1">
                  <a:solidFill>
                    <a:srgbClr val="152544"/>
                  </a:solidFill>
                  <a:ea typeface="Nanum Gothic Regular"/>
                </a:rPr>
                <a:t>받는다</a:t>
              </a:r>
              <a:r>
                <a:rPr lang="en-US" sz="22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>
                <a:lnSpc>
                  <a:spcPts val="3300"/>
                </a:lnSpc>
              </a:pPr>
              <a:endParaRPr lang="en-US" sz="2200" dirty="0">
                <a:solidFill>
                  <a:srgbClr val="152544"/>
                </a:solidFill>
                <a:ea typeface="Nanum Gothic Regular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66"/>
              <a:ext cx="8823105" cy="634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9"/>
                </a:lnSpc>
              </a:pPr>
              <a:r>
                <a:rPr lang="en-US" sz="2999">
                  <a:solidFill>
                    <a:srgbClr val="152544"/>
                  </a:solidFill>
                  <a:ea typeface="Nanum Gothic Regular Bold"/>
                </a:rPr>
                <a:t>사용자 입력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976899" y="5799031"/>
            <a:ext cx="6617329" cy="3260957"/>
            <a:chOff x="0" y="0"/>
            <a:chExt cx="8823105" cy="4347942"/>
          </a:xfrm>
        </p:grpSpPr>
        <p:sp>
          <p:nvSpPr>
            <p:cNvPr id="22" name="TextBox 22"/>
            <p:cNvSpPr txBox="1"/>
            <p:nvPr/>
          </p:nvSpPr>
          <p:spPr>
            <a:xfrm>
              <a:off x="0" y="1040674"/>
              <a:ext cx="8823105" cy="330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81" lvl="1" indent="-237491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4B6FED"/>
                  </a:solidFill>
                  <a:ea typeface="Nanum Gothic Regular Bold"/>
                </a:rPr>
                <a:t>파란 점</a:t>
              </a:r>
              <a:r>
                <a:rPr lang="en-US" sz="2200">
                  <a:solidFill>
                    <a:srgbClr val="152544"/>
                  </a:solidFill>
                  <a:ea typeface="Nanum Gothic Regular"/>
                </a:rPr>
                <a:t>들은 현재 매칭된 애니메이션의 미래 궤적을 의미한다.</a:t>
              </a:r>
            </a:p>
            <a:p>
              <a:pPr marL="474981" lvl="1" indent="-237491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4B6FED"/>
                  </a:solidFill>
                  <a:ea typeface="Nanum Gothic Regular Bold"/>
                </a:rPr>
                <a:t>노란 점</a:t>
              </a:r>
              <a:r>
                <a:rPr lang="en-US" sz="2200">
                  <a:solidFill>
                    <a:srgbClr val="152544"/>
                  </a:solidFill>
                  <a:ea typeface="Nanum Gothic Regular"/>
                </a:rPr>
                <a:t>들은 사용자 입력으로부터 생성된 미래 궤적 예측을 의미한다.</a:t>
              </a:r>
            </a:p>
            <a:p>
              <a:pPr marL="474981" lvl="1" indent="-237491">
                <a:lnSpc>
                  <a:spcPts val="3300"/>
                </a:lnSpc>
                <a:buFont typeface="Arial"/>
                <a:buChar char="•"/>
              </a:pPr>
              <a:r>
                <a:rPr lang="en-US" sz="2200">
                  <a:solidFill>
                    <a:srgbClr val="152544"/>
                  </a:solidFill>
                  <a:ea typeface="Nanum Gothic Regular"/>
                </a:rPr>
                <a:t>미래 궤적 예측은 스프링 댐퍼 함수에 현재 캐릭터의 위치와 속도, 목표지점 등을 넣어 계산한다.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91"/>
              <a:ext cx="8823105" cy="65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 err="1">
                  <a:solidFill>
                    <a:srgbClr val="152544"/>
                  </a:solidFill>
                  <a:ea typeface="Nanum Gothic Regular Bold"/>
                </a:rPr>
                <a:t>궤적</a:t>
              </a:r>
              <a:r>
                <a:rPr lang="en-US" sz="3000" dirty="0">
                  <a:solidFill>
                    <a:srgbClr val="152544"/>
                  </a:solidFill>
                  <a:ea typeface="Nanum Gothic Regular Bold"/>
                </a:rPr>
                <a:t> </a:t>
              </a:r>
              <a:r>
                <a:rPr lang="en-US" sz="3000" dirty="0" err="1">
                  <a:solidFill>
                    <a:srgbClr val="152544"/>
                  </a:solidFill>
                  <a:ea typeface="Nanum Gothic Regular Bold"/>
                </a:rPr>
                <a:t>생성</a:t>
              </a:r>
              <a:endParaRPr lang="en-US" sz="3000" dirty="0">
                <a:solidFill>
                  <a:srgbClr val="152544"/>
                </a:solidFill>
                <a:ea typeface="Nanum Gothic Regular Bold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7875" y="3328988"/>
            <a:ext cx="5576636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52544"/>
                </a:solidFill>
                <a:ea typeface="DoHyeon"/>
              </a:rPr>
              <a:t>사용자 입력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52544"/>
                </a:solidFill>
                <a:latin typeface="DoHyeon"/>
              </a:rPr>
              <a:t>&amp;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52544"/>
                </a:solidFill>
                <a:ea typeface="DoHyeon Bold"/>
              </a:rPr>
              <a:t>궤적 생성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2654" y="1028700"/>
            <a:ext cx="9062035" cy="8309612"/>
            <a:chOff x="0" y="0"/>
            <a:chExt cx="3065429" cy="281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5429" cy="2810906"/>
            </a:xfrm>
            <a:custGeom>
              <a:avLst/>
              <a:gdLst/>
              <a:ahLst/>
              <a:cxnLst/>
              <a:rect l="l" t="t" r="r" b="b"/>
              <a:pathLst>
                <a:path w="3065429" h="2810906">
                  <a:moveTo>
                    <a:pt x="2940969" y="2810906"/>
                  </a:moveTo>
                  <a:lnTo>
                    <a:pt x="124460" y="2810906"/>
                  </a:lnTo>
                  <a:cubicBezTo>
                    <a:pt x="55880" y="2810906"/>
                    <a:pt x="0" y="2755026"/>
                    <a:pt x="0" y="2686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40969" y="0"/>
                  </a:lnTo>
                  <a:cubicBezTo>
                    <a:pt x="3009549" y="0"/>
                    <a:pt x="3065429" y="55880"/>
                    <a:pt x="3065429" y="124460"/>
                  </a:cubicBezTo>
                  <a:lnTo>
                    <a:pt x="3065429" y="2686446"/>
                  </a:lnTo>
                  <a:cubicBezTo>
                    <a:pt x="3065429" y="2755026"/>
                    <a:pt x="3009549" y="2810906"/>
                    <a:pt x="2940969" y="28109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51662" y="1251985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2544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0896600" y="1028700"/>
            <a:ext cx="6724650" cy="8309612"/>
            <a:chOff x="0" y="0"/>
            <a:chExt cx="2129957" cy="2810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29957" cy="2810906"/>
            </a:xfrm>
            <a:custGeom>
              <a:avLst/>
              <a:gdLst/>
              <a:ahLst/>
              <a:cxnLst/>
              <a:rect l="l" t="t" r="r" b="b"/>
              <a:pathLst>
                <a:path w="2129957" h="2810906">
                  <a:moveTo>
                    <a:pt x="2005497" y="2810906"/>
                  </a:moveTo>
                  <a:lnTo>
                    <a:pt x="124460" y="2810906"/>
                  </a:lnTo>
                  <a:cubicBezTo>
                    <a:pt x="55880" y="2810906"/>
                    <a:pt x="0" y="2755026"/>
                    <a:pt x="0" y="2686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5497" y="0"/>
                  </a:lnTo>
                  <a:cubicBezTo>
                    <a:pt x="2074077" y="0"/>
                    <a:pt x="2129957" y="55880"/>
                    <a:pt x="2129957" y="124460"/>
                  </a:cubicBezTo>
                  <a:lnTo>
                    <a:pt x="2129957" y="2686446"/>
                  </a:lnTo>
                  <a:cubicBezTo>
                    <a:pt x="2129957" y="2755026"/>
                    <a:pt x="2074077" y="2810906"/>
                    <a:pt x="2005497" y="28109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611454" y="1251985"/>
            <a:ext cx="989410" cy="260334"/>
            <a:chOff x="0" y="0"/>
            <a:chExt cx="1319213" cy="34711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2544"/>
              </a:solidFill>
            </p:spPr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71108" y="4846576"/>
            <a:ext cx="945138" cy="67386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860677" y="1966887"/>
            <a:ext cx="8725989" cy="6944988"/>
            <a:chOff x="0" y="-152400"/>
            <a:chExt cx="11634652" cy="9259985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52400"/>
              <a:ext cx="11634652" cy="1371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dirty="0" err="1">
                  <a:solidFill>
                    <a:srgbClr val="152544"/>
                  </a:solidFill>
                  <a:ea typeface="DoHyeon"/>
                </a:rPr>
                <a:t>모션</a:t>
              </a:r>
              <a:r>
                <a:rPr lang="en-US" sz="6000" dirty="0">
                  <a:solidFill>
                    <a:srgbClr val="152544"/>
                  </a:solidFill>
                  <a:ea typeface="DoHyeon"/>
                </a:rPr>
                <a:t> </a:t>
              </a:r>
              <a:r>
                <a:rPr lang="en-US" sz="6000" dirty="0" err="1">
                  <a:solidFill>
                    <a:srgbClr val="152544"/>
                  </a:solidFill>
                  <a:ea typeface="DoHyeon"/>
                </a:rPr>
                <a:t>매칭</a:t>
              </a:r>
              <a:r>
                <a:rPr lang="en-US" sz="6000" dirty="0">
                  <a:solidFill>
                    <a:srgbClr val="152544"/>
                  </a:solidFill>
                  <a:ea typeface="DoHyeon"/>
                </a:rPr>
                <a:t> </a:t>
              </a:r>
              <a:r>
                <a:rPr lang="en-US" sz="6000" dirty="0" err="1">
                  <a:solidFill>
                    <a:srgbClr val="152544"/>
                  </a:solidFill>
                  <a:ea typeface="DoHyeon"/>
                </a:rPr>
                <a:t>알고리즘</a:t>
              </a:r>
              <a:r>
                <a:rPr lang="en-US" sz="6000" dirty="0">
                  <a:solidFill>
                    <a:srgbClr val="152544"/>
                  </a:solidFill>
                  <a:ea typeface="DoHyeon"/>
                </a:rPr>
                <a:t> </a:t>
              </a:r>
              <a:r>
                <a:rPr lang="en-US" sz="6000" dirty="0" err="1">
                  <a:solidFill>
                    <a:srgbClr val="152544"/>
                  </a:solidFill>
                  <a:ea typeface="DoHyeon"/>
                </a:rPr>
                <a:t>동작</a:t>
              </a:r>
              <a:r>
                <a:rPr lang="en-US" sz="6000" dirty="0">
                  <a:solidFill>
                    <a:srgbClr val="152544"/>
                  </a:solidFill>
                  <a:ea typeface="DoHyeon"/>
                </a:rPr>
                <a:t> </a:t>
              </a:r>
              <a:r>
                <a:rPr lang="en-US" sz="6000" dirty="0" err="1">
                  <a:solidFill>
                    <a:srgbClr val="152544"/>
                  </a:solidFill>
                  <a:ea typeface="DoHyeon"/>
                </a:rPr>
                <a:t>과정</a:t>
              </a:r>
              <a:endParaRPr lang="en-US" sz="6000" dirty="0">
                <a:solidFill>
                  <a:srgbClr val="152544"/>
                </a:solidFill>
                <a:ea typeface="DoHyeon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527475"/>
              <a:ext cx="11634652" cy="75801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94689" lvl="1" indent="-457200">
                <a:lnSpc>
                  <a:spcPct val="170000"/>
                </a:lnSpc>
                <a:buFont typeface="+mj-lt"/>
                <a:buAutoNum type="arabicPeriod"/>
              </a:pP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프로그램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시작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시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생성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해둔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ko-KR" altLang="en-US" sz="2000" dirty="0" err="1">
                  <a:solidFill>
                    <a:srgbClr val="152544"/>
                  </a:solidFill>
                  <a:ea typeface="Nanum Gothic Regular"/>
                </a:rPr>
                <a:t>피쳐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DB로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>
                  <a:solidFill>
                    <a:srgbClr val="4B6FED"/>
                  </a:solidFill>
                  <a:latin typeface="Nanum Gothic Regular Bold"/>
                </a:rPr>
                <a:t>KD-</a:t>
              </a:r>
              <a:r>
                <a:rPr lang="en-US" sz="2000" dirty="0" err="1">
                  <a:solidFill>
                    <a:srgbClr val="4B6FED"/>
                  </a:solidFill>
                  <a:latin typeface="Nanum Gothic Regular Bold"/>
                </a:rPr>
                <a:t>Tree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를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생성한다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694689" lvl="1" indent="-457200">
                <a:lnSpc>
                  <a:spcPct val="170000"/>
                </a:lnSpc>
                <a:buFont typeface="+mj-lt"/>
                <a:buAutoNum type="arabicPeriod"/>
              </a:pP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사용자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입력이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들어오면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en-US" sz="2000" b="1" dirty="0" err="1">
                  <a:solidFill>
                    <a:srgbClr val="4B6FED"/>
                  </a:solidFill>
                  <a:ea typeface="Nanum Gothic Regular"/>
                </a:rPr>
                <a:t>쿼리벡터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(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현재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포즈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정보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+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미래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궤적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예측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)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를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생성한다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. (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사용자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입력이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없을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경우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기본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자세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)</a:t>
              </a:r>
            </a:p>
            <a:p>
              <a:pPr marL="694689" lvl="1" indent="-457200">
                <a:lnSpc>
                  <a:spcPct val="170000"/>
                </a:lnSpc>
                <a:buFont typeface="+mj-lt"/>
                <a:buAutoNum type="arabicPeriod"/>
              </a:pP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분기점에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따라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아래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과정을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수행해서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다음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프레임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인덱스를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구한다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949959" lvl="2" indent="-316653">
                <a:lnSpc>
                  <a:spcPct val="17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업데이트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시점이거나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현재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애니메이션의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마지막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프레임인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경우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:     </a:t>
              </a:r>
              <a:r>
                <a:rPr lang="ko-KR" altLang="en-US" sz="2000" dirty="0">
                  <a:solidFill>
                    <a:srgbClr val="152544"/>
                  </a:solidFill>
                  <a:latin typeface="Nanum Gothic Regular"/>
                </a:rPr>
                <a:t>             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트리에서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쿼리벡터와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가장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차이가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적은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Feature를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검색한다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.</a:t>
              </a:r>
            </a:p>
            <a:p>
              <a:pPr marL="949959" lvl="2" indent="-316653">
                <a:lnSpc>
                  <a:spcPct val="17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업데이트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시점은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아니지만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특정한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포즈를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취해야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하는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경우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:         </a:t>
              </a:r>
              <a:r>
                <a:rPr lang="ko-KR" altLang="en-US" sz="2000" dirty="0">
                  <a:solidFill>
                    <a:srgbClr val="152544"/>
                  </a:solidFill>
                  <a:latin typeface="Nanum Gothic Regular"/>
                </a:rPr>
                <a:t>              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세리모니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,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물에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빠지기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등의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경우</a:t>
              </a:r>
              <a:r>
                <a:rPr lang="en-US" altLang="ko-KR" sz="2000" dirty="0">
                  <a:solidFill>
                    <a:srgbClr val="152544"/>
                  </a:solidFill>
                  <a:latin typeface="Nanum Gothic Regular"/>
                </a:rPr>
                <a:t>,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지정된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인덱스로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즉시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설정</a:t>
              </a:r>
              <a:endParaRPr lang="en-US" sz="2000" dirty="0">
                <a:solidFill>
                  <a:srgbClr val="152544"/>
                </a:solidFill>
                <a:latin typeface="Nanum Gothic Regular"/>
              </a:endParaRPr>
            </a:p>
            <a:p>
              <a:pPr marL="949959" lvl="2" indent="-316653">
                <a:lnSpc>
                  <a:spcPct val="17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그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외에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업데이트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시점이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아닌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경우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:                              </a:t>
              </a:r>
              <a:r>
                <a:rPr lang="ko-KR" alt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              </a:t>
              </a:r>
              <a:r>
                <a:rPr lang="ko-KR" altLang="en-US" sz="2000" dirty="0">
                  <a:solidFill>
                    <a:srgbClr val="152544"/>
                  </a:solidFill>
                  <a:latin typeface="Nanum Gothic Regular"/>
                </a:rPr>
                <a:t>             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다음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프레임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인덱스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=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현재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프레임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인덱스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+ 1</a:t>
              </a:r>
            </a:p>
            <a:p>
              <a:pPr marL="694689" lvl="1" indent="-457200">
                <a:lnSpc>
                  <a:spcPct val="170000"/>
                </a:lnSpc>
                <a:buFont typeface="+mj-lt"/>
                <a:buAutoNum type="arabicPeriod"/>
              </a:pP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ko-KR" altLang="en-US" sz="2000" dirty="0">
                  <a:solidFill>
                    <a:srgbClr val="152544"/>
                  </a:solidFill>
                  <a:latin typeface="Nanum Gothic Regular"/>
                </a:rPr>
                <a:t>매칭된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포즈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데이터를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가져와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현재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캐릭터에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적용한다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. (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모션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교체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)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051285" y="1966887"/>
            <a:ext cx="6195276" cy="6464840"/>
            <a:chOff x="-147015" y="-152400"/>
            <a:chExt cx="7678265" cy="8619784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52400"/>
              <a:ext cx="7531250" cy="1371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152544"/>
                  </a:solidFill>
                  <a:ea typeface="DoHyeon"/>
                </a:rPr>
                <a:t>모션 교체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47015" y="1577038"/>
              <a:ext cx="7678264" cy="68903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94689" lvl="1" indent="-457200">
                <a:lnSpc>
                  <a:spcPct val="170000"/>
                </a:lnSpc>
                <a:buFont typeface="+mj-lt"/>
                <a:buAutoNum type="arabicPeriod"/>
              </a:pP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포즈 </a:t>
              </a:r>
              <a:r>
                <a:rPr lang="en-US" altLang="ko-KR" sz="2000" dirty="0">
                  <a:solidFill>
                    <a:srgbClr val="152544"/>
                  </a:solidFill>
                  <a:ea typeface="Nanum Gothic Regular"/>
                </a:rPr>
                <a:t>DB</a:t>
              </a: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에서 매칭된 </a:t>
              </a:r>
              <a:r>
                <a:rPr lang="ko-KR" altLang="en-US" sz="2000" dirty="0" err="1">
                  <a:solidFill>
                    <a:srgbClr val="152544"/>
                  </a:solidFill>
                  <a:ea typeface="Nanum Gothic Regular"/>
                </a:rPr>
                <a:t>피쳐의</a:t>
              </a: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포즈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데이터를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가져온다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694689" lvl="1" indent="-457200">
                <a:lnSpc>
                  <a:spcPct val="170000"/>
                </a:lnSpc>
                <a:buFont typeface="+mj-lt"/>
                <a:buAutoNum type="arabicPeriod"/>
              </a:pP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각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조인트</a:t>
              </a: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의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위치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/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회전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정보를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업데이트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ko-KR" altLang="en-US" sz="2000" dirty="0">
                  <a:solidFill>
                    <a:srgbClr val="152544"/>
                  </a:solidFill>
                  <a:latin typeface="Nanum Gothic Regular"/>
                </a:rPr>
                <a:t>한다</a:t>
              </a:r>
              <a:r>
                <a:rPr lang="en-US" altLang="ko-KR" sz="2000" dirty="0">
                  <a:solidFill>
                    <a:srgbClr val="152544"/>
                  </a:solidFill>
                  <a:latin typeface="Nanum Gothic Regular"/>
                </a:rPr>
                <a:t>.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</a:p>
            <a:p>
              <a:pPr marL="694689" lvl="1" indent="-457200">
                <a:lnSpc>
                  <a:spcPct val="170000"/>
                </a:lnSpc>
                <a:buFont typeface="+mj-lt"/>
                <a:buAutoNum type="arabicPeriod"/>
              </a:pP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단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현재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캐릭터</a:t>
              </a: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와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포즈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DB에서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가져온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모션의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위치</a:t>
              </a: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 및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방향에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차이가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있기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때문에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ko-KR" altLang="en-US" sz="2000" dirty="0">
                  <a:solidFill>
                    <a:srgbClr val="152544"/>
                  </a:solidFill>
                  <a:ea typeface="Nanum Gothic Regular"/>
                </a:rPr>
                <a:t>루트인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고관절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(Hips)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의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경우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아래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과정을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추가로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거친다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932179" lvl="2" indent="-237490">
                <a:lnSpc>
                  <a:spcPct val="17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위치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일치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: 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직접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위치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차이를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계산해서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동일하게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맞춰준다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.</a:t>
              </a:r>
            </a:p>
            <a:p>
              <a:pPr marL="932179" lvl="2" indent="-237490">
                <a:lnSpc>
                  <a:spcPct val="17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회전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000" dirty="0" err="1">
                  <a:solidFill>
                    <a:srgbClr val="4B6FED"/>
                  </a:solidFill>
                  <a:ea typeface="Nanum Gothic Regular Bold"/>
                </a:rPr>
                <a:t>일치</a:t>
              </a:r>
              <a:r>
                <a:rPr lang="en-US" sz="2000" dirty="0">
                  <a:solidFill>
                    <a:srgbClr val="4B6FED"/>
                  </a:solidFill>
                  <a:ea typeface="Nanum Gothic Regular Bold"/>
                </a:rPr>
                <a:t>: 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현재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캐릭터가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바라보는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방향과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포즈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데이</a:t>
              </a:r>
              <a:r>
                <a:rPr lang="ko-KR" altLang="en-US" sz="2000" dirty="0">
                  <a:solidFill>
                    <a:srgbClr val="000000"/>
                  </a:solidFill>
                  <a:ea typeface="Nanum Gothic Regular"/>
                </a:rPr>
                <a:t>터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의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방향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사이의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회전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각도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z축에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대</a:t>
              </a:r>
              <a:r>
                <a:rPr lang="ko-KR" altLang="en-US" sz="2000" dirty="0">
                  <a:solidFill>
                    <a:srgbClr val="000000"/>
                  </a:solidFill>
                  <a:ea typeface="Nanum Gothic Regular"/>
                </a:rPr>
                <a:t>한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)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를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계산해서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a typeface="Nanum Gothic Regular"/>
                </a:rPr>
                <a:t>맞춰준다</a:t>
              </a:r>
              <a:r>
                <a:rPr lang="en-US" sz="2000" dirty="0">
                  <a:solidFill>
                    <a:srgbClr val="000000"/>
                  </a:solidFill>
                  <a:ea typeface="Nanum Gothic Regular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3265" y="1104397"/>
            <a:ext cx="5661933" cy="8153903"/>
            <a:chOff x="0" y="0"/>
            <a:chExt cx="1915271" cy="2758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5271" cy="2758234"/>
            </a:xfrm>
            <a:custGeom>
              <a:avLst/>
              <a:gdLst/>
              <a:ahLst/>
              <a:cxnLst/>
              <a:rect l="l" t="t" r="r" b="b"/>
              <a:pathLst>
                <a:path w="1915271" h="2758234">
                  <a:moveTo>
                    <a:pt x="1790811" y="2758234"/>
                  </a:moveTo>
                  <a:lnTo>
                    <a:pt x="124460" y="2758234"/>
                  </a:lnTo>
                  <a:cubicBezTo>
                    <a:pt x="55880" y="2758234"/>
                    <a:pt x="0" y="2702354"/>
                    <a:pt x="0" y="26337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0811" y="0"/>
                  </a:lnTo>
                  <a:cubicBezTo>
                    <a:pt x="1859391" y="0"/>
                    <a:pt x="1915271" y="55880"/>
                    <a:pt x="1915271" y="124460"/>
                  </a:cubicBezTo>
                  <a:lnTo>
                    <a:pt x="1915271" y="2633774"/>
                  </a:lnTo>
                  <a:cubicBezTo>
                    <a:pt x="1915271" y="2702354"/>
                    <a:pt x="1859391" y="2758234"/>
                    <a:pt x="1790811" y="27582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98439" y="8984932"/>
            <a:ext cx="706759" cy="7067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75320" y="8984932"/>
            <a:ext cx="706759" cy="70675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2282468" y="1385955"/>
            <a:ext cx="989410" cy="260334"/>
            <a:chOff x="0" y="0"/>
            <a:chExt cx="1319213" cy="34711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2544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2162866" y="1927847"/>
            <a:ext cx="5422730" cy="7248601"/>
            <a:chOff x="0" y="82751"/>
            <a:chExt cx="7230306" cy="966480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82751"/>
              <a:ext cx="7230306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 dirty="0" err="1">
                  <a:solidFill>
                    <a:srgbClr val="152544"/>
                  </a:solidFill>
                  <a:ea typeface="DoHyeon Bold"/>
                </a:rPr>
                <a:t>관성화</a:t>
              </a:r>
              <a:r>
                <a:rPr lang="en-US" sz="5000" dirty="0">
                  <a:solidFill>
                    <a:srgbClr val="152544"/>
                  </a:solidFill>
                  <a:ea typeface="DoHyeon Bold"/>
                </a:rPr>
                <a:t> </a:t>
              </a:r>
              <a:r>
                <a:rPr lang="en-US" sz="5000" dirty="0" err="1">
                  <a:solidFill>
                    <a:srgbClr val="152544"/>
                  </a:solidFill>
                  <a:ea typeface="DoHyeon Bold"/>
                </a:rPr>
                <a:t>블렌딩</a:t>
              </a:r>
              <a:r>
                <a:rPr lang="ko-KR" altLang="en-US" sz="5000" dirty="0">
                  <a:solidFill>
                    <a:srgbClr val="152544"/>
                  </a:solidFill>
                  <a:ea typeface="DoHyeon Bold"/>
                </a:rPr>
                <a:t> 구현</a:t>
              </a:r>
              <a:endParaRPr lang="en-US" sz="5000" dirty="0">
                <a:solidFill>
                  <a:srgbClr val="152544"/>
                </a:solidFill>
                <a:ea typeface="DoHyeon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9"/>
                <p:cNvSpPr txBox="1"/>
                <p:nvPr/>
              </p:nvSpPr>
              <p:spPr>
                <a:xfrm>
                  <a:off x="160243" y="1436730"/>
                  <a:ext cx="6893889" cy="831082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474981" lvl="1" indent="-237491">
                    <a:lnSpc>
                      <a:spcPts val="3476"/>
                    </a:lnSpc>
                    <a:buFont typeface="Arial"/>
                    <a:buChar char="•"/>
                  </a:pPr>
                  <a:r>
                    <a:rPr lang="en-US" sz="2000" dirty="0">
                      <a:solidFill>
                        <a:srgbClr val="152544"/>
                      </a:solidFill>
                      <a:ea typeface="Nanum Gothic Regular"/>
                    </a:rPr>
                    <a:t>부드러운 </a:t>
                  </a:r>
                  <a:r>
                    <a:rPr lang="en-US" sz="2000" dirty="0" err="1">
                      <a:solidFill>
                        <a:srgbClr val="152544"/>
                      </a:solidFill>
                      <a:ea typeface="Nanum Gothic Regular"/>
                    </a:rPr>
                    <a:t>전환을</a:t>
                  </a:r>
                  <a:r>
                    <a:rPr lang="en-US" sz="2000" dirty="0">
                      <a:solidFill>
                        <a:srgbClr val="152544"/>
                      </a:solidFill>
                      <a:ea typeface="Nanum Gothic Regular"/>
                    </a:rPr>
                    <a:t> </a:t>
                  </a:r>
                  <a:r>
                    <a:rPr lang="en-US" sz="2000" dirty="0" err="1">
                      <a:solidFill>
                        <a:srgbClr val="152544"/>
                      </a:solidFill>
                      <a:ea typeface="Nanum Gothic Regular"/>
                    </a:rPr>
                    <a:t>위해</a:t>
                  </a:r>
                  <a:r>
                    <a:rPr lang="en-US" sz="2000" dirty="0">
                      <a:solidFill>
                        <a:srgbClr val="152544"/>
                      </a:solidFill>
                      <a:ea typeface="Nanum Gothic Regular"/>
                    </a:rPr>
                    <a:t> </a:t>
                  </a:r>
                  <a:r>
                    <a:rPr lang="en-US" sz="2000" dirty="0" err="1">
                      <a:solidFill>
                        <a:srgbClr val="152544"/>
                      </a:solidFill>
                      <a:ea typeface="Nanum Gothic Regular"/>
                    </a:rPr>
                    <a:t>관성화</a:t>
                  </a:r>
                  <a:r>
                    <a:rPr lang="en-US" sz="2000" dirty="0">
                      <a:solidFill>
                        <a:srgbClr val="152544"/>
                      </a:solidFill>
                      <a:ea typeface="Nanum Gothic Regular"/>
                    </a:rPr>
                    <a:t> </a:t>
                  </a:r>
                  <a:r>
                    <a:rPr lang="en-US" sz="2000" dirty="0" err="1">
                      <a:solidFill>
                        <a:srgbClr val="152544"/>
                      </a:solidFill>
                      <a:ea typeface="Nanum Gothic Regular"/>
                    </a:rPr>
                    <a:t>블렌딩을</a:t>
                  </a:r>
                  <a:r>
                    <a:rPr lang="en-US" sz="2000" dirty="0">
                      <a:solidFill>
                        <a:srgbClr val="152544"/>
                      </a:solidFill>
                      <a:ea typeface="Nanum Gothic Regular"/>
                    </a:rPr>
                    <a:t> </a:t>
                  </a:r>
                  <a:r>
                    <a:rPr lang="en-US" sz="2000" dirty="0" err="1">
                      <a:solidFill>
                        <a:srgbClr val="152544"/>
                      </a:solidFill>
                      <a:ea typeface="Nanum Gothic Regular"/>
                    </a:rPr>
                    <a:t>적용한다</a:t>
                  </a:r>
                  <a:r>
                    <a:rPr lang="en-US" sz="2000" dirty="0">
                      <a:solidFill>
                        <a:srgbClr val="152544"/>
                      </a:solidFill>
                      <a:ea typeface="Nanum Gothic Regular"/>
                    </a:rPr>
                    <a:t>.</a:t>
                  </a:r>
                  <a:r>
                    <a:rPr lang="en-US" altLang="ko-Kore-KR" sz="2000" dirty="0">
                      <a:solidFill>
                        <a:srgbClr val="4B6FED"/>
                      </a:solidFill>
                      <a:latin typeface="Nanum Gothic Regular Bold"/>
                    </a:rPr>
                    <a:t> </a:t>
                  </a:r>
                  <a:endParaRPr lang="en-US" sz="2000" dirty="0">
                    <a:solidFill>
                      <a:srgbClr val="152544"/>
                    </a:solidFill>
                    <a:ea typeface="Nanum Gothic Regular"/>
                  </a:endParaRPr>
                </a:p>
                <a:p>
                  <a:pPr marL="474981" lvl="1" indent="-237491">
                    <a:lnSpc>
                      <a:spcPts val="3476"/>
                    </a:lnSpc>
                    <a:buFont typeface="Arial"/>
                    <a:buChar char="•"/>
                  </a:pPr>
                  <a:r>
                    <a:rPr lang="ko-KR" altLang="en-US" sz="2000" b="1" dirty="0">
                      <a:solidFill>
                        <a:srgbClr val="4B6FED"/>
                      </a:solidFill>
                      <a:latin typeface="Nanum Gothic Regular Bold"/>
                    </a:rPr>
                    <a:t>현재</a:t>
                  </a:r>
                  <a:r>
                    <a:rPr lang="en-US" altLang="ko-KR" sz="2000" b="1" dirty="0">
                      <a:solidFill>
                        <a:srgbClr val="4B6FED"/>
                      </a:solidFill>
                      <a:latin typeface="Nanum Gothic Regular Bold"/>
                    </a:rPr>
                    <a:t> </a:t>
                  </a:r>
                  <a:r>
                    <a:rPr lang="ko-KR" altLang="en-US" sz="2000" b="1" dirty="0">
                      <a:solidFill>
                        <a:srgbClr val="4B6FED"/>
                      </a:solidFill>
                      <a:latin typeface="Nanum Gothic Regular Bold"/>
                    </a:rPr>
                    <a:t>모션 </a:t>
                  </a:r>
                  <a:r>
                    <a:rPr lang="en-US" altLang="ko-KR" sz="2000" dirty="0">
                      <a:solidFill>
                        <a:srgbClr val="4B6FED"/>
                      </a:solidFill>
                      <a:latin typeface="Nanum Gothic Regular Bold"/>
                    </a:rPr>
                    <a:t>A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와 </a:t>
                  </a:r>
                  <a:r>
                    <a:rPr lang="ko-KR" altLang="en-US" sz="2000" b="1" dirty="0">
                      <a:solidFill>
                        <a:srgbClr val="4B6FED"/>
                      </a:solidFill>
                      <a:latin typeface="Nanum Gothic Regular Bold"/>
                    </a:rPr>
                    <a:t>교체할 모션 </a:t>
                  </a:r>
                  <a:r>
                    <a:rPr lang="en-US" altLang="ko-KR" sz="2000" b="1" dirty="0">
                      <a:solidFill>
                        <a:srgbClr val="4B6FED"/>
                      </a:solidFill>
                      <a:latin typeface="Nanum Gothic Regular Bold"/>
                    </a:rPr>
                    <a:t>B</a:t>
                  </a:r>
                  <a:endParaRPr lang="en-US" sz="2000" dirty="0">
                    <a:solidFill>
                      <a:srgbClr val="152544"/>
                    </a:solidFill>
                    <a:latin typeface="Nanum Gothic Regular"/>
                  </a:endParaRPr>
                </a:p>
                <a:p>
                  <a:pPr marL="474981" lvl="1" indent="-237491">
                    <a:lnSpc>
                      <a:spcPts val="3476"/>
                    </a:lnSpc>
                    <a:buFont typeface="Arial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ko-KR" sz="2000" b="1" i="1" smtClean="0">
                          <a:solidFill>
                            <a:srgbClr val="4B6FE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2000" b="1" i="1" smtClean="0">
                          <a:solidFill>
                            <a:srgbClr val="4B6FED"/>
                          </a:solidFill>
                          <a:latin typeface="Cambria Math" panose="02040503050406030204" pitchFamily="18" charset="0"/>
                        </a:rPr>
                        <m:t>✕</m:t>
                      </m:r>
                      <m:r>
                        <a:rPr lang="en-US" altLang="ko-KR" sz="2000" b="1" i="1" smtClean="0">
                          <a:solidFill>
                            <a:srgbClr val="4B6FE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ko-KR" sz="2000" b="1" i="1">
                          <a:solidFill>
                            <a:srgbClr val="4B6FE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b="1" dirty="0">
                      <a:solidFill>
                        <a:srgbClr val="4B6FED"/>
                      </a:solidFill>
                      <a:latin typeface="Nanum Gothic Regular"/>
                    </a:rPr>
                    <a:t>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r>
                    <a:rPr lang="en-US" sz="2000" b="1" dirty="0">
                      <a:solidFill>
                        <a:srgbClr val="4B6FED"/>
                      </a:solidFill>
                      <a:latin typeface="Nanum Gothic Regular"/>
                    </a:rPr>
                    <a:t> 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이 되는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a14:m>
                  <a:r>
                    <a:rPr lang="ko-KR" altLang="en-US" sz="2000" dirty="0" err="1">
                      <a:solidFill>
                        <a:srgbClr val="152544"/>
                      </a:solidFill>
                      <a:latin typeface="Nanum Gothic Regular"/>
                    </a:rPr>
                    <a:t>를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 구한다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.</a:t>
                  </a:r>
                </a:p>
                <a:p>
                  <a:pPr marL="237490" lvl="1">
                    <a:lnSpc>
                      <a:spcPts val="3476"/>
                    </a:lnSpc>
                  </a:pP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   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ko-KR" sz="2000" i="1" dirty="0" smtClean="0">
                          <a:solidFill>
                            <a:srgbClr val="152544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은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 n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번째 프레임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,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ko-KR" sz="2000" i="0" dirty="0" smtClean="0">
                          <a:solidFill>
                            <a:srgbClr val="152544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a14:m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은 마지막 프레임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)</a:t>
                  </a:r>
                </a:p>
                <a:p>
                  <a:pPr marL="474981" lvl="1" indent="-237491">
                    <a:lnSpc>
                      <a:spcPts val="3476"/>
                    </a:lnSpc>
                    <a:buFont typeface="Arial"/>
                    <a:buChar char="•"/>
                  </a:pP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구한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a14:m>
                  <a:r>
                    <a:rPr lang="en-US" altLang="ko-KR" sz="2000" b="1" dirty="0">
                      <a:solidFill>
                        <a:srgbClr val="4B6FED"/>
                      </a:solidFill>
                      <a:latin typeface="Nanum Gothic Regular"/>
                    </a:rPr>
                    <a:t> 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매트릭스를 </a:t>
                  </a:r>
                  <a:r>
                    <a:rPr lang="ko-KR" altLang="en-US" sz="2000" b="1" dirty="0">
                      <a:solidFill>
                        <a:srgbClr val="4B6FED"/>
                      </a:solidFill>
                      <a:latin typeface="Nanum Gothic Regular Bold"/>
                    </a:rPr>
                    <a:t>스프링 </a:t>
                  </a:r>
                  <a:r>
                    <a:rPr lang="ko-KR" altLang="en-US" sz="2000" b="1" dirty="0" err="1">
                      <a:solidFill>
                        <a:srgbClr val="4B6FED"/>
                      </a:solidFill>
                      <a:latin typeface="Nanum Gothic Regular Bold"/>
                    </a:rPr>
                    <a:t>댐퍼</a:t>
                  </a:r>
                  <a:r>
                    <a:rPr lang="ko-KR" altLang="en-US" sz="2000" b="1" dirty="0">
                      <a:solidFill>
                        <a:srgbClr val="4B6FED"/>
                      </a:solidFill>
                      <a:latin typeface="Nanum Gothic Regular Bold"/>
                    </a:rPr>
                    <a:t> 함수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와 함께 가공해서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a14:m>
                  <a:r>
                    <a:rPr lang="en-US" altLang="ko-KR" sz="2000" b="1" dirty="0">
                      <a:solidFill>
                        <a:srgbClr val="4B6FED"/>
                      </a:solidFill>
                      <a:latin typeface="Nanum Gothic Regular"/>
                    </a:rPr>
                    <a:t> 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매트릭스를 생성한다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.</a:t>
                  </a:r>
                </a:p>
                <a:p>
                  <a:pPr marL="474981" lvl="1" indent="-237491">
                    <a:lnSpc>
                      <a:spcPts val="3476"/>
                    </a:lnSpc>
                    <a:buFont typeface="Arial"/>
                    <a:buChar char="•"/>
                  </a:pPr>
                  <a:r>
                    <a:rPr lang="ko-KR" altLang="en-US" sz="2000" dirty="0">
                      <a:solidFill>
                        <a:schemeClr val="tx1"/>
                      </a:solidFill>
                    </a:rPr>
                    <a:t>이</a:t>
                  </a:r>
                  <a14:m>
                    <m:oMath xmlns:m="http://schemas.openxmlformats.org/officeDocument/2006/math">
                      <m:r>
                        <a:rPr lang="ko-KR" alt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때</m:t>
                      </m:r>
                      <m:r>
                        <a:rPr lang="en-US" altLang="ko-K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ko-KR" alt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a14:m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은 두 프레임 사이의 합성을 도와주는 </a:t>
                  </a:r>
                  <a:r>
                    <a:rPr lang="ko-KR" altLang="en-US" sz="2000" dirty="0">
                      <a:latin typeface="Nanum Gothic Regular"/>
                    </a:rPr>
                    <a:t>변환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 행렬이다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.</a:t>
                  </a:r>
                </a:p>
                <a:p>
                  <a:pPr marL="474981" lvl="1" indent="-237491">
                    <a:lnSpc>
                      <a:spcPts val="3476"/>
                    </a:lnSpc>
                    <a:buFont typeface="Arial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a14:m>
                  <a:r>
                    <a:rPr lang="en-US" altLang="ko-KR" sz="2000" b="1" dirty="0">
                      <a:solidFill>
                        <a:srgbClr val="4B6FED"/>
                      </a:solidFill>
                      <a:latin typeface="Nanum Gothic Regular"/>
                    </a:rPr>
                    <a:t> 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매트릭스를 각 프레임에 곱해준다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.</a:t>
                  </a:r>
                </a:p>
                <a:p>
                  <a:pPr marL="474981" lvl="1" indent="-237491">
                    <a:lnSpc>
                      <a:spcPts val="3476"/>
                    </a:lnSpc>
                    <a:buFont typeface="Arial"/>
                    <a:buChar char="•"/>
                  </a:pP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결과적으로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r>
                    <a:rPr lang="en-US" altLang="ko-KR" sz="2000" b="1" dirty="0">
                      <a:solidFill>
                        <a:srgbClr val="4B6FED"/>
                      </a:solidFill>
                      <a:latin typeface="Nanum Gothic Regular"/>
                    </a:rPr>
                    <a:t> -&gt;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r>
                    <a:rPr lang="en-US" altLang="ko-KR" sz="2000" b="1" dirty="0">
                      <a:solidFill>
                        <a:srgbClr val="4B6FED"/>
                      </a:solidFill>
                      <a:latin typeface="Nanum Gothic Regular"/>
                    </a:rPr>
                    <a:t> -&gt;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ko-KR" sz="2000" b="1" i="1" smtClean="0">
                              <a:solidFill>
                                <a:srgbClr val="4B6FED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 …</a:t>
                  </a:r>
                  <a:r>
                    <a:rPr lang="ko-KR" altLang="en-US" sz="2000" dirty="0">
                      <a:solidFill>
                        <a:srgbClr val="152544"/>
                      </a:solidFill>
                      <a:latin typeface="Nanum Gothic Regular"/>
                    </a:rPr>
                    <a:t> 와 같은 전환 과정을 거치며 부드러운 애니메이션을 보여준다</a:t>
                  </a:r>
                  <a:r>
                    <a:rPr lang="en-US" altLang="ko-KR" sz="2000" dirty="0">
                      <a:solidFill>
                        <a:srgbClr val="152544"/>
                      </a:solidFill>
                      <a:latin typeface="Nanum Gothic Regular"/>
                    </a:rPr>
                    <a:t>.</a:t>
                  </a:r>
                </a:p>
                <a:p>
                  <a:pPr marL="474981" lvl="1" indent="-237491">
                    <a:lnSpc>
                      <a:spcPts val="3476"/>
                    </a:lnSpc>
                    <a:buFont typeface="Arial"/>
                    <a:buChar char="•"/>
                  </a:pPr>
                  <a:endParaRPr lang="en-US" sz="2000" dirty="0">
                    <a:solidFill>
                      <a:srgbClr val="152544"/>
                    </a:solidFill>
                    <a:latin typeface="Nanum Gothic Regular"/>
                  </a:endParaRPr>
                </a:p>
              </p:txBody>
            </p:sp>
          </mc:Choice>
          <mc:Fallback xmlns="">
            <p:sp>
              <p:nvSpPr>
                <p:cNvPr id="19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243" y="1436730"/>
                  <a:ext cx="6893889" cy="8310823"/>
                </a:xfrm>
                <a:prstGeom prst="rect">
                  <a:avLst/>
                </a:prstGeom>
                <a:blipFill>
                  <a:blip r:embed="rId9"/>
                  <a:stretch>
                    <a:fillRect r="-490"/>
                  </a:stretch>
                </a:blipFill>
              </p:spPr>
              <p:txBody>
                <a:bodyPr/>
                <a:lstStyle/>
                <a:p>
                  <a:r>
                    <a:rPr lang="ko-Kore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20"/>
          <p:cNvSpPr txBox="1"/>
          <p:nvPr/>
        </p:nvSpPr>
        <p:spPr>
          <a:xfrm>
            <a:off x="2085575" y="8829273"/>
            <a:ext cx="2670692" cy="474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FFFFFF"/>
                </a:solidFill>
                <a:ea typeface="Nanum Gothic Regular Bold"/>
              </a:rPr>
              <a:t>블렌딩</a:t>
            </a:r>
            <a:r>
              <a:rPr lang="en-US" sz="2999" dirty="0">
                <a:solidFill>
                  <a:srgbClr val="FFFFFF"/>
                </a:solidFill>
                <a:ea typeface="Nanum Gothic Regular Bold"/>
              </a:rPr>
              <a:t> </a:t>
            </a:r>
            <a:r>
              <a:rPr lang="en-US" sz="2999" dirty="0" err="1">
                <a:solidFill>
                  <a:srgbClr val="FFFFFF"/>
                </a:solidFill>
                <a:ea typeface="Nanum Gothic Regular Bold"/>
              </a:rPr>
              <a:t>전</a:t>
            </a:r>
            <a:r>
              <a:rPr lang="en-US" sz="2999" dirty="0">
                <a:solidFill>
                  <a:srgbClr val="FFFFFF"/>
                </a:solidFill>
                <a:ea typeface="Nanum Gothic Regular Bold"/>
              </a:rPr>
              <a:t> </a:t>
            </a:r>
            <a:r>
              <a:rPr lang="ko-KR" altLang="en-US" sz="2999" dirty="0">
                <a:solidFill>
                  <a:srgbClr val="FFFFFF"/>
                </a:solidFill>
                <a:ea typeface="Nanum Gothic Regular Bold"/>
              </a:rPr>
              <a:t>영상</a:t>
            </a:r>
            <a:endParaRPr lang="en-US" sz="2999" dirty="0">
              <a:solidFill>
                <a:srgbClr val="FFFFFF"/>
              </a:solidFill>
              <a:ea typeface="Nanum Gothic Regular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543800" y="8795511"/>
            <a:ext cx="2438399" cy="474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ea typeface="Nanum Gothic Regular Bold"/>
              </a:rPr>
              <a:t>블렌딩</a:t>
            </a:r>
            <a:r>
              <a:rPr lang="en-US" sz="3000" dirty="0">
                <a:solidFill>
                  <a:srgbClr val="FFFFFF"/>
                </a:solidFill>
                <a:ea typeface="Nanum Gothic Regular Bold"/>
              </a:rPr>
              <a:t> </a:t>
            </a:r>
            <a:r>
              <a:rPr lang="ko-KR" altLang="en-US" sz="3000" dirty="0">
                <a:solidFill>
                  <a:srgbClr val="FFFFFF"/>
                </a:solidFill>
                <a:ea typeface="Nanum Gothic Regular Bold"/>
              </a:rPr>
              <a:t>후 영상</a:t>
            </a:r>
            <a:endParaRPr lang="en-US" sz="3000" dirty="0">
              <a:solidFill>
                <a:srgbClr val="FFFFFF"/>
              </a:solidFill>
              <a:ea typeface="Nanum Gothic Regular Bold"/>
            </a:endParaRPr>
          </a:p>
        </p:txBody>
      </p:sp>
      <p:pic>
        <p:nvPicPr>
          <p:cNvPr id="22" name="블렌딩 전_10C6119C-5508-4A0C-9B19-E29826D5C2E6.mp4">
            <a:hlinkClick r:id="" action="ppaction://media"/>
            <a:extLst>
              <a:ext uri="{FF2B5EF4-FFF2-40B4-BE49-F238E27FC236}">
                <a16:creationId xmlns:a16="http://schemas.microsoft.com/office/drawing/2014/main" id="{791D16D5-1356-82DB-90CB-ACEE17C01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9997" t="6889" r="8730" b="3755"/>
          <a:stretch/>
        </p:blipFill>
        <p:spPr>
          <a:xfrm>
            <a:off x="1066800" y="1395981"/>
            <a:ext cx="4666036" cy="6851385"/>
          </a:xfrm>
          <a:prstGeom prst="rect">
            <a:avLst/>
          </a:prstGeom>
        </p:spPr>
      </p:pic>
      <p:pic>
        <p:nvPicPr>
          <p:cNvPr id="23" name="블렌딩 후_07249E44-3318-4A48-9E14-AEB9D195FF48.mp4">
            <a:hlinkClick r:id="" action="ppaction://media"/>
            <a:extLst>
              <a:ext uri="{FF2B5EF4-FFF2-40B4-BE49-F238E27FC236}">
                <a16:creationId xmlns:a16="http://schemas.microsoft.com/office/drawing/2014/main" id="{E5DC4664-E965-B14D-0282-1AB1EF45B7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4546" r="4149"/>
          <a:stretch/>
        </p:blipFill>
        <p:spPr>
          <a:xfrm>
            <a:off x="6477000" y="1385955"/>
            <a:ext cx="4666036" cy="681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44087" y="1405419"/>
            <a:ext cx="10799825" cy="75795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98439" y="8984932"/>
            <a:ext cx="706759" cy="70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75320" y="8984932"/>
            <a:ext cx="706759" cy="70675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164524" y="4731644"/>
            <a:ext cx="8280828" cy="1870679"/>
            <a:chOff x="0" y="771310"/>
            <a:chExt cx="11041104" cy="2494239"/>
          </a:xfrm>
        </p:grpSpPr>
        <p:sp>
          <p:nvSpPr>
            <p:cNvPr id="6" name="TextBox 6"/>
            <p:cNvSpPr txBox="1"/>
            <p:nvPr/>
          </p:nvSpPr>
          <p:spPr>
            <a:xfrm>
              <a:off x="429168" y="771310"/>
              <a:ext cx="10611936" cy="209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159"/>
                </a:lnSpc>
                <a:spcBef>
                  <a:spcPct val="0"/>
                </a:spcBef>
              </a:pPr>
              <a:r>
                <a:rPr lang="en-US" sz="9299" u="none" dirty="0" err="1">
                  <a:solidFill>
                    <a:srgbClr val="152544"/>
                  </a:solidFill>
                  <a:ea typeface="DoHyeon Bold"/>
                </a:rPr>
                <a:t>감사합니다</a:t>
              </a:r>
              <a:r>
                <a:rPr lang="en-US" sz="9299" u="none" dirty="0">
                  <a:solidFill>
                    <a:srgbClr val="152544"/>
                  </a:solidFill>
                  <a:ea typeface="DoHyeon Bold"/>
                </a:rPr>
                <a:t>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501108"/>
              <a:ext cx="10611936" cy="764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endParaRPr lang="en-US" sz="3600" dirty="0">
                <a:solidFill>
                  <a:srgbClr val="152544"/>
                </a:solidFill>
                <a:ea typeface="Nanum Gothic Regular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75114" y="1775179"/>
            <a:ext cx="989410" cy="260334"/>
            <a:chOff x="0" y="0"/>
            <a:chExt cx="1319213" cy="34711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2544"/>
              </a:solidFill>
            </p:spPr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15041" y="1104397"/>
            <a:ext cx="9118160" cy="8153903"/>
            <a:chOff x="0" y="0"/>
            <a:chExt cx="3084415" cy="2758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4415" cy="2758234"/>
            </a:xfrm>
            <a:custGeom>
              <a:avLst/>
              <a:gdLst/>
              <a:ahLst/>
              <a:cxnLst/>
              <a:rect l="l" t="t" r="r" b="b"/>
              <a:pathLst>
                <a:path w="3084415" h="2758234">
                  <a:moveTo>
                    <a:pt x="2959955" y="2758234"/>
                  </a:moveTo>
                  <a:lnTo>
                    <a:pt x="124460" y="2758234"/>
                  </a:lnTo>
                  <a:cubicBezTo>
                    <a:pt x="55880" y="2758234"/>
                    <a:pt x="0" y="2702354"/>
                    <a:pt x="0" y="26337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9955" y="0"/>
                  </a:lnTo>
                  <a:cubicBezTo>
                    <a:pt x="3028535" y="0"/>
                    <a:pt x="3084415" y="55880"/>
                    <a:pt x="3084415" y="124460"/>
                  </a:cubicBezTo>
                  <a:lnTo>
                    <a:pt x="3084415" y="2633774"/>
                  </a:lnTo>
                  <a:cubicBezTo>
                    <a:pt x="3084415" y="2702354"/>
                    <a:pt x="3028535" y="2758234"/>
                    <a:pt x="2959955" y="27582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98439" y="8984932"/>
            <a:ext cx="706759" cy="7067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75320" y="8984932"/>
            <a:ext cx="706759" cy="706759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98552" y="1063457"/>
            <a:ext cx="4916906" cy="8194843"/>
            <a:chOff x="0" y="0"/>
            <a:chExt cx="381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10000" cy="6350000"/>
            </a:xfrm>
            <a:custGeom>
              <a:avLst/>
              <a:gdLst/>
              <a:ahLst/>
              <a:cxnLst/>
              <a:rect l="l" t="t" r="r" b="b"/>
              <a:pathLst>
                <a:path w="3810000" h="6350000">
                  <a:moveTo>
                    <a:pt x="2794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2794000" y="0"/>
                  </a:lnTo>
                  <a:cubicBezTo>
                    <a:pt x="3355340" y="0"/>
                    <a:pt x="3810000" y="454660"/>
                    <a:pt x="3810000" y="1016000"/>
                  </a:cubicBezTo>
                  <a:lnTo>
                    <a:pt x="3810000" y="5334000"/>
                  </a:lnTo>
                  <a:cubicBezTo>
                    <a:pt x="3810000" y="5895340"/>
                    <a:pt x="3355340" y="6350000"/>
                    <a:pt x="2794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1936" r="-3193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497790" y="1433802"/>
            <a:ext cx="989410" cy="260334"/>
            <a:chOff x="0" y="0"/>
            <a:chExt cx="1319213" cy="34711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2544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8218826" y="2690037"/>
            <a:ext cx="6910589" cy="4811527"/>
            <a:chOff x="0" y="-171450"/>
            <a:chExt cx="9214119" cy="641537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71450"/>
              <a:ext cx="9214119" cy="1631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7200" dirty="0" err="1">
                  <a:solidFill>
                    <a:srgbClr val="152544"/>
                  </a:solidFill>
                  <a:ea typeface="DoHyeon"/>
                </a:rPr>
                <a:t>프로젝트</a:t>
              </a:r>
              <a:r>
                <a:rPr lang="en-US" sz="7200" dirty="0">
                  <a:solidFill>
                    <a:srgbClr val="152544"/>
                  </a:solidFill>
                  <a:ea typeface="DoHyeon"/>
                </a:rPr>
                <a:t> </a:t>
              </a:r>
              <a:r>
                <a:rPr lang="en-US" sz="7200" dirty="0" err="1">
                  <a:solidFill>
                    <a:srgbClr val="152544"/>
                  </a:solidFill>
                  <a:ea typeface="DoHyeon"/>
                </a:rPr>
                <a:t>소개</a:t>
              </a:r>
              <a:endParaRPr lang="en-US" sz="7200" dirty="0">
                <a:solidFill>
                  <a:srgbClr val="152544"/>
                </a:solidFill>
                <a:ea typeface="DoHyeon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874689"/>
              <a:ext cx="9214119" cy="4369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최근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게임에서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애니메이션을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위해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가장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많이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사용되고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있는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기법인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모션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매칭을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통해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키보드의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입력에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따른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캐릭터의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자연스러운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움직임을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구현해보고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작성한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시나리오에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따라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설계된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장애물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게임을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진행하는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데모를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3200" dirty="0" err="1">
                  <a:solidFill>
                    <a:srgbClr val="152544"/>
                  </a:solidFill>
                  <a:ea typeface="Nanum Gothic Regular"/>
                </a:rPr>
                <a:t>구현한다</a:t>
              </a:r>
              <a:r>
                <a:rPr lang="en-US" sz="32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50355" y="3513133"/>
            <a:ext cx="8801609" cy="2800033"/>
            <a:chOff x="0" y="0"/>
            <a:chExt cx="11735479" cy="373337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735479" cy="3733377"/>
              <a:chOff x="0" y="0"/>
              <a:chExt cx="4482090" cy="14258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82090" cy="1425876"/>
              </a:xfrm>
              <a:custGeom>
                <a:avLst/>
                <a:gdLst/>
                <a:ahLst/>
                <a:cxnLst/>
                <a:rect l="l" t="t" r="r" b="b"/>
                <a:pathLst>
                  <a:path w="4482090" h="1425876">
                    <a:moveTo>
                      <a:pt x="4357631" y="1425876"/>
                    </a:moveTo>
                    <a:lnTo>
                      <a:pt x="124460" y="1425876"/>
                    </a:lnTo>
                    <a:cubicBezTo>
                      <a:pt x="55880" y="1425876"/>
                      <a:pt x="0" y="1369996"/>
                      <a:pt x="0" y="130141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57631" y="0"/>
                    </a:lnTo>
                    <a:cubicBezTo>
                      <a:pt x="4426210" y="0"/>
                      <a:pt x="4482090" y="55880"/>
                      <a:pt x="4482090" y="124460"/>
                    </a:cubicBezTo>
                    <a:lnTo>
                      <a:pt x="4482090" y="1301416"/>
                    </a:lnTo>
                    <a:cubicBezTo>
                      <a:pt x="4482090" y="1369996"/>
                      <a:pt x="4426210" y="1425876"/>
                      <a:pt x="4357631" y="1425876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83069" y="1330799"/>
              <a:ext cx="10266485" cy="178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그에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따라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그래픽이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매우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현실적으로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발전했고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실제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사람의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움직임에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근접한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자연스러운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움직임을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구현하는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것이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중요해졌다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3069" y="465004"/>
              <a:ext cx="10266485" cy="634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9"/>
                </a:lnSpc>
              </a:pPr>
              <a:r>
                <a:rPr lang="en-US" sz="2999">
                  <a:solidFill>
                    <a:srgbClr val="152544"/>
                  </a:solidFill>
                  <a:ea typeface="Nanum Gothic Regular Bold"/>
                </a:rPr>
                <a:t>자연스러운 움직임 구현의 필요성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50355" y="984885"/>
            <a:ext cx="8801609" cy="2342852"/>
            <a:chOff x="0" y="0"/>
            <a:chExt cx="11735479" cy="312380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735479" cy="3123802"/>
              <a:chOff x="0" y="0"/>
              <a:chExt cx="4482090" cy="119306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482090" cy="1193063"/>
              </a:xfrm>
              <a:custGeom>
                <a:avLst/>
                <a:gdLst/>
                <a:ahLst/>
                <a:cxnLst/>
                <a:rect l="l" t="t" r="r" b="b"/>
                <a:pathLst>
                  <a:path w="4482090" h="1193063">
                    <a:moveTo>
                      <a:pt x="4357631" y="1193063"/>
                    </a:moveTo>
                    <a:lnTo>
                      <a:pt x="124460" y="1193063"/>
                    </a:lnTo>
                    <a:cubicBezTo>
                      <a:pt x="55880" y="1193063"/>
                      <a:pt x="0" y="1137183"/>
                      <a:pt x="0" y="10686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57631" y="0"/>
                    </a:lnTo>
                    <a:cubicBezTo>
                      <a:pt x="4426210" y="0"/>
                      <a:pt x="4482090" y="55880"/>
                      <a:pt x="4482090" y="124460"/>
                    </a:cubicBezTo>
                    <a:lnTo>
                      <a:pt x="4482090" y="1068603"/>
                    </a:lnTo>
                    <a:cubicBezTo>
                      <a:pt x="4482090" y="1137183"/>
                      <a:pt x="4426210" y="1193063"/>
                      <a:pt x="4357631" y="1193063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83069" y="1330798"/>
              <a:ext cx="10266486" cy="1173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최근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게임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애니메이션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등의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분야에서는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현실적인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연출이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"/>
                </a:rPr>
                <a:t>중요해졌다</a:t>
              </a:r>
              <a:r>
                <a:rPr lang="en-US" sz="24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83069" y="465004"/>
              <a:ext cx="10266485" cy="634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9"/>
                </a:lnSpc>
              </a:pPr>
              <a:r>
                <a:rPr lang="en-US" sz="2999">
                  <a:solidFill>
                    <a:srgbClr val="152544"/>
                  </a:solidFill>
                  <a:ea typeface="Nanum Gothic Regular Bold"/>
                </a:rPr>
                <a:t>최근 변화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74057" y="6283306"/>
            <a:ext cx="6765045" cy="441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152544"/>
                </a:solidFill>
                <a:ea typeface="Nanum Gothic Regular"/>
              </a:rPr>
              <a:t>자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250355" y="6498562"/>
            <a:ext cx="8801609" cy="2800033"/>
            <a:chOff x="0" y="0"/>
            <a:chExt cx="11735479" cy="373337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735479" cy="3733377"/>
              <a:chOff x="0" y="0"/>
              <a:chExt cx="4482090" cy="142587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482090" cy="1425876"/>
              </a:xfrm>
              <a:custGeom>
                <a:avLst/>
                <a:gdLst/>
                <a:ahLst/>
                <a:cxnLst/>
                <a:rect l="l" t="t" r="r" b="b"/>
                <a:pathLst>
                  <a:path w="4482090" h="1425876">
                    <a:moveTo>
                      <a:pt x="4357631" y="1425876"/>
                    </a:moveTo>
                    <a:lnTo>
                      <a:pt x="124460" y="1425876"/>
                    </a:lnTo>
                    <a:cubicBezTo>
                      <a:pt x="55880" y="1425876"/>
                      <a:pt x="0" y="1369996"/>
                      <a:pt x="0" y="130141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57631" y="0"/>
                    </a:lnTo>
                    <a:cubicBezTo>
                      <a:pt x="4426210" y="0"/>
                      <a:pt x="4482090" y="55880"/>
                      <a:pt x="4482090" y="124460"/>
                    </a:cubicBezTo>
                    <a:lnTo>
                      <a:pt x="4482090" y="1301416"/>
                    </a:lnTo>
                    <a:cubicBezTo>
                      <a:pt x="4482090" y="1369996"/>
                      <a:pt x="4426210" y="1425876"/>
                      <a:pt x="4357631" y="1425876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983069" y="1389044"/>
              <a:ext cx="10266485" cy="178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152544"/>
                  </a:solidFill>
                  <a:ea typeface="Nanum Gothic Regular"/>
                </a:rPr>
                <a:t>자연스러운 움직임을 구현하기 위해 다양한 방법들이 제안되었다. 모션매칭은 이러한 방법 중 하나로, 현재 가장 주목받고 있는 방법이다.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83069" y="523250"/>
              <a:ext cx="10266485" cy="634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9"/>
                </a:lnSpc>
              </a:pPr>
              <a:r>
                <a:rPr lang="en-US" sz="2999">
                  <a:solidFill>
                    <a:srgbClr val="152544"/>
                  </a:solidFill>
                  <a:ea typeface="Nanum Gothic Regular Bold"/>
                </a:rPr>
                <a:t>모션 매칭의 등장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21164" y="4007760"/>
            <a:ext cx="5703636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9"/>
              </a:lnSpc>
            </a:pPr>
            <a:r>
              <a:rPr lang="en-US" sz="8000" dirty="0">
                <a:solidFill>
                  <a:srgbClr val="FFFFFF"/>
                </a:solidFill>
                <a:latin typeface="BM DoHyeon OTF" panose="020B0600000101010101" pitchFamily="34" charset="-127"/>
                <a:ea typeface="BM DoHyeon OTF" panose="020B0600000101010101" pitchFamily="34" charset="-127"/>
              </a:rPr>
              <a:t>Motivation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992014" y="1774269"/>
            <a:ext cx="764083" cy="764083"/>
            <a:chOff x="0" y="0"/>
            <a:chExt cx="1018777" cy="101877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018777" cy="1018777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06597" y="176499"/>
              <a:ext cx="605583" cy="599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63"/>
                </a:lnSpc>
                <a:spcBef>
                  <a:spcPct val="0"/>
                </a:spcBef>
              </a:pPr>
              <a:r>
                <a:rPr lang="en-US" sz="2818">
                  <a:solidFill>
                    <a:srgbClr val="FFFFFF"/>
                  </a:solidFill>
                  <a:latin typeface="Nanum Gothic Regular Bold"/>
                </a:rPr>
                <a:t>1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992014" y="4573419"/>
            <a:ext cx="764083" cy="764083"/>
            <a:chOff x="0" y="0"/>
            <a:chExt cx="1018777" cy="1018777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018777" cy="1018777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206597" y="176499"/>
              <a:ext cx="605583" cy="599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63"/>
                </a:lnSpc>
                <a:spcBef>
                  <a:spcPct val="0"/>
                </a:spcBef>
              </a:pPr>
              <a:r>
                <a:rPr lang="en-US" sz="2818" u="none">
                  <a:solidFill>
                    <a:srgbClr val="FFFFFF"/>
                  </a:solidFill>
                  <a:latin typeface="Nanum Gothic Regular Bold"/>
                </a:rPr>
                <a:t>2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992014" y="7516537"/>
            <a:ext cx="764083" cy="764083"/>
            <a:chOff x="0" y="0"/>
            <a:chExt cx="1018777" cy="101877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018777" cy="1018777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206597" y="176499"/>
              <a:ext cx="605583" cy="599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63"/>
                </a:lnSpc>
                <a:spcBef>
                  <a:spcPct val="0"/>
                </a:spcBef>
              </a:pPr>
              <a:r>
                <a:rPr lang="en-US" sz="2818" u="none">
                  <a:solidFill>
                    <a:srgbClr val="FFFFFF"/>
                  </a:solidFill>
                  <a:latin typeface="Nanum Gothic Regular Bold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045908" y="2591366"/>
            <a:ext cx="3928453" cy="4622797"/>
            <a:chOff x="0" y="0"/>
            <a:chExt cx="5396230" cy="6350000"/>
          </a:xfrm>
        </p:grpSpPr>
        <p:sp>
          <p:nvSpPr>
            <p:cNvPr id="3" name="Freeform 3"/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5373370" y="610870"/>
                  </a:moveTo>
                  <a:lnTo>
                    <a:pt x="5373370" y="953770"/>
                  </a:lnTo>
                  <a:moveTo>
                    <a:pt x="5373370" y="953770"/>
                  </a:moveTo>
                  <a:lnTo>
                    <a:pt x="5373370" y="6079490"/>
                  </a:lnTo>
                  <a:cubicBezTo>
                    <a:pt x="5373370" y="6216650"/>
                    <a:pt x="5262880" y="6327140"/>
                    <a:pt x="5125720" y="6327140"/>
                  </a:cubicBezTo>
                  <a:lnTo>
                    <a:pt x="247650" y="6327140"/>
                  </a:lnTo>
                  <a:cubicBezTo>
                    <a:pt x="110490" y="6327140"/>
                    <a:pt x="0" y="6216650"/>
                    <a:pt x="0" y="6079490"/>
                  </a:cubicBezTo>
                  <a:lnTo>
                    <a:pt x="0" y="247650"/>
                  </a:lnTo>
                  <a:cubicBezTo>
                    <a:pt x="0" y="110490"/>
                    <a:pt x="110490" y="0"/>
                    <a:pt x="247650" y="0"/>
                  </a:cubicBezTo>
                  <a:lnTo>
                    <a:pt x="5125720" y="0"/>
                  </a:lnTo>
                  <a:cubicBezTo>
                    <a:pt x="5262880" y="0"/>
                    <a:pt x="5373370" y="110490"/>
                    <a:pt x="5373370" y="247650"/>
                  </a:cubicBezTo>
                  <a:lnTo>
                    <a:pt x="5373370" y="610870"/>
                  </a:lnTo>
                </a:path>
              </a:pathLst>
            </a:custGeom>
            <a:blipFill>
              <a:blip r:embed="rId2"/>
              <a:stretch>
                <a:fillRect l="-2198" r="-219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5148580" y="471170"/>
              <a:ext cx="236220" cy="5868670"/>
            </a:xfrm>
            <a:custGeom>
              <a:avLst/>
              <a:gdLst/>
              <a:ahLst/>
              <a:cxnLst/>
              <a:rect l="l" t="t" r="r" b="b"/>
              <a:pathLst>
                <a:path w="236220" h="5868670">
                  <a:moveTo>
                    <a:pt x="236220" y="240030"/>
                  </a:moveTo>
                  <a:lnTo>
                    <a:pt x="236220" y="494030"/>
                  </a:lnTo>
                  <a:moveTo>
                    <a:pt x="236220" y="494030"/>
                  </a:moveTo>
                  <a:lnTo>
                    <a:pt x="236220" y="5868670"/>
                  </a:lnTo>
                  <a:lnTo>
                    <a:pt x="0" y="5868670"/>
                  </a:lnTo>
                  <a:lnTo>
                    <a:pt x="0" y="0"/>
                  </a:lnTo>
                  <a:lnTo>
                    <a:pt x="236220" y="0"/>
                  </a:lnTo>
                  <a:lnTo>
                    <a:pt x="236220" y="24003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1430" y="11430"/>
              <a:ext cx="5373370" cy="4245610"/>
            </a:xfrm>
            <a:custGeom>
              <a:avLst/>
              <a:gdLst/>
              <a:ahLst/>
              <a:cxnLst/>
              <a:rect l="l" t="t" r="r" b="b"/>
              <a:pathLst>
                <a:path w="5373370" h="4245610">
                  <a:moveTo>
                    <a:pt x="5373370" y="2345690"/>
                  </a:moveTo>
                  <a:lnTo>
                    <a:pt x="5373370" y="4182110"/>
                  </a:lnTo>
                  <a:cubicBezTo>
                    <a:pt x="5373370" y="4217670"/>
                    <a:pt x="5344160" y="4245610"/>
                    <a:pt x="5309870" y="4245610"/>
                  </a:cubicBezTo>
                  <a:lnTo>
                    <a:pt x="5201920" y="4245610"/>
                  </a:lnTo>
                  <a:cubicBezTo>
                    <a:pt x="5166360" y="4245610"/>
                    <a:pt x="5138420" y="4216400"/>
                    <a:pt x="5138420" y="4182110"/>
                  </a:cubicBezTo>
                  <a:lnTo>
                    <a:pt x="5138420" y="2345690"/>
                  </a:lnTo>
                  <a:cubicBezTo>
                    <a:pt x="5138420" y="2310130"/>
                    <a:pt x="5167630" y="2282190"/>
                    <a:pt x="5201920" y="2282190"/>
                  </a:cubicBezTo>
                  <a:lnTo>
                    <a:pt x="5309870" y="2282190"/>
                  </a:lnTo>
                  <a:cubicBezTo>
                    <a:pt x="5344160" y="2282190"/>
                    <a:pt x="5373370" y="2310130"/>
                    <a:pt x="5373370" y="2345690"/>
                  </a:cubicBezTo>
                  <a:close/>
                  <a:moveTo>
                    <a:pt x="5126990" y="0"/>
                  </a:moveTo>
                  <a:lnTo>
                    <a:pt x="246380" y="0"/>
                  </a:lnTo>
                  <a:cubicBezTo>
                    <a:pt x="110490" y="0"/>
                    <a:pt x="0" y="110490"/>
                    <a:pt x="0" y="246380"/>
                  </a:cubicBezTo>
                  <a:lnTo>
                    <a:pt x="0" y="458470"/>
                  </a:lnTo>
                  <a:lnTo>
                    <a:pt x="5373370" y="458470"/>
                  </a:lnTo>
                  <a:lnTo>
                    <a:pt x="5373370" y="246380"/>
                  </a:lnTo>
                  <a:cubicBezTo>
                    <a:pt x="5373370" y="110490"/>
                    <a:pt x="5262880" y="0"/>
                    <a:pt x="5126990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20980" y="160020"/>
              <a:ext cx="651510" cy="162560"/>
            </a:xfrm>
            <a:custGeom>
              <a:avLst/>
              <a:gdLst/>
              <a:ahLst/>
              <a:cxnLst/>
              <a:rect l="l" t="t" r="r" b="b"/>
              <a:pathLst>
                <a:path w="651510" h="16256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5560"/>
                    <a:pt x="162560" y="81280"/>
                  </a:cubicBezTo>
                  <a:close/>
                  <a:moveTo>
                    <a:pt x="570230" y="0"/>
                  </a:moveTo>
                  <a:cubicBezTo>
                    <a:pt x="525780" y="0"/>
                    <a:pt x="488950" y="36830"/>
                    <a:pt x="488950" y="81280"/>
                  </a:cubicBezTo>
                  <a:cubicBezTo>
                    <a:pt x="488950" y="125730"/>
                    <a:pt x="525780" y="162560"/>
                    <a:pt x="570230" y="162560"/>
                  </a:cubicBezTo>
                  <a:cubicBezTo>
                    <a:pt x="614680" y="162560"/>
                    <a:pt x="651510" y="125730"/>
                    <a:pt x="651510" y="81280"/>
                  </a:cubicBezTo>
                  <a:cubicBezTo>
                    <a:pt x="651510" y="36830"/>
                    <a:pt x="614680" y="0"/>
                    <a:pt x="570230" y="0"/>
                  </a:cubicBezTo>
                  <a:close/>
                  <a:moveTo>
                    <a:pt x="325120" y="0"/>
                  </a:moveTo>
                  <a:cubicBezTo>
                    <a:pt x="280670" y="0"/>
                    <a:pt x="243840" y="36830"/>
                    <a:pt x="243840" y="81280"/>
                  </a:cubicBezTo>
                  <a:cubicBezTo>
                    <a:pt x="243840" y="125730"/>
                    <a:pt x="280670" y="162560"/>
                    <a:pt x="325120" y="162560"/>
                  </a:cubicBezTo>
                  <a:cubicBezTo>
                    <a:pt x="369570" y="162560"/>
                    <a:pt x="406400" y="125730"/>
                    <a:pt x="406400" y="81280"/>
                  </a:cubicBezTo>
                  <a:cubicBezTo>
                    <a:pt x="406400" y="36830"/>
                    <a:pt x="370840" y="0"/>
                    <a:pt x="325120" y="0"/>
                  </a:cubicBezTo>
                  <a:close/>
                </a:path>
              </a:pathLst>
            </a:custGeom>
            <a:solidFill>
              <a:srgbClr val="7DC2D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397500" cy="6350000"/>
            </a:xfrm>
            <a:custGeom>
              <a:avLst/>
              <a:gdLst/>
              <a:ahLst/>
              <a:cxnLst/>
              <a:rect l="l" t="t" r="r" b="b"/>
              <a:pathLst>
                <a:path w="5397500" h="6350000">
                  <a:moveTo>
                    <a:pt x="5137150" y="0"/>
                  </a:moveTo>
                  <a:lnTo>
                    <a:pt x="259080" y="0"/>
                  </a:lnTo>
                  <a:cubicBezTo>
                    <a:pt x="115570" y="0"/>
                    <a:pt x="0" y="115570"/>
                    <a:pt x="0" y="259080"/>
                  </a:cubicBezTo>
                  <a:lnTo>
                    <a:pt x="0" y="6090920"/>
                  </a:lnTo>
                  <a:cubicBezTo>
                    <a:pt x="0" y="6234430"/>
                    <a:pt x="115570" y="6350000"/>
                    <a:pt x="259080" y="6350000"/>
                  </a:cubicBezTo>
                  <a:lnTo>
                    <a:pt x="5137150" y="6350000"/>
                  </a:lnTo>
                  <a:cubicBezTo>
                    <a:pt x="5140960" y="6350000"/>
                    <a:pt x="5143500" y="6350000"/>
                    <a:pt x="5147310" y="6350000"/>
                  </a:cubicBezTo>
                  <a:lnTo>
                    <a:pt x="5148580" y="6350000"/>
                  </a:lnTo>
                  <a:cubicBezTo>
                    <a:pt x="5149850" y="6350000"/>
                    <a:pt x="5149850" y="6350000"/>
                    <a:pt x="5151120" y="6350000"/>
                  </a:cubicBezTo>
                  <a:cubicBezTo>
                    <a:pt x="5288280" y="6343650"/>
                    <a:pt x="5397500" y="6230620"/>
                    <a:pt x="5397500" y="6092190"/>
                  </a:cubicBezTo>
                  <a:lnTo>
                    <a:pt x="5397500" y="4145280"/>
                  </a:lnTo>
                  <a:lnTo>
                    <a:pt x="5397500" y="2406650"/>
                  </a:lnTo>
                  <a:lnTo>
                    <a:pt x="5397500" y="471170"/>
                  </a:lnTo>
                  <a:lnTo>
                    <a:pt x="5397500" y="259080"/>
                  </a:lnTo>
                  <a:cubicBezTo>
                    <a:pt x="5396230" y="115570"/>
                    <a:pt x="5279390" y="0"/>
                    <a:pt x="5137150" y="0"/>
                  </a:cubicBezTo>
                  <a:close/>
                  <a:moveTo>
                    <a:pt x="259080" y="22860"/>
                  </a:moveTo>
                  <a:lnTo>
                    <a:pt x="5137150" y="22860"/>
                  </a:lnTo>
                  <a:cubicBezTo>
                    <a:pt x="5267960" y="22860"/>
                    <a:pt x="5373370" y="128270"/>
                    <a:pt x="5373370" y="259080"/>
                  </a:cubicBezTo>
                  <a:lnTo>
                    <a:pt x="5373370" y="459740"/>
                  </a:lnTo>
                  <a:lnTo>
                    <a:pt x="5147310" y="459740"/>
                  </a:lnTo>
                  <a:lnTo>
                    <a:pt x="22860" y="459740"/>
                  </a:lnTo>
                  <a:lnTo>
                    <a:pt x="22860" y="259080"/>
                  </a:lnTo>
                  <a:cubicBezTo>
                    <a:pt x="22860" y="128270"/>
                    <a:pt x="128270" y="22860"/>
                    <a:pt x="259080" y="22860"/>
                  </a:cubicBezTo>
                  <a:close/>
                  <a:moveTo>
                    <a:pt x="22860" y="6090920"/>
                  </a:moveTo>
                  <a:lnTo>
                    <a:pt x="22860" y="481330"/>
                  </a:lnTo>
                  <a:lnTo>
                    <a:pt x="5137150" y="481330"/>
                  </a:lnTo>
                  <a:lnTo>
                    <a:pt x="5137150" y="6327140"/>
                  </a:lnTo>
                  <a:lnTo>
                    <a:pt x="259080" y="6327140"/>
                  </a:lnTo>
                  <a:cubicBezTo>
                    <a:pt x="128270" y="6327140"/>
                    <a:pt x="22860" y="6221730"/>
                    <a:pt x="22860" y="6090920"/>
                  </a:cubicBezTo>
                  <a:close/>
                  <a:moveTo>
                    <a:pt x="5373370" y="6090920"/>
                  </a:moveTo>
                  <a:cubicBezTo>
                    <a:pt x="5373370" y="6214110"/>
                    <a:pt x="5279390" y="6314440"/>
                    <a:pt x="5158740" y="6325870"/>
                  </a:cubicBezTo>
                  <a:lnTo>
                    <a:pt x="5158740" y="4216400"/>
                  </a:lnTo>
                  <a:cubicBezTo>
                    <a:pt x="5181600" y="4248150"/>
                    <a:pt x="5218430" y="4269740"/>
                    <a:pt x="5260340" y="4269740"/>
                  </a:cubicBezTo>
                  <a:lnTo>
                    <a:pt x="5270500" y="4269740"/>
                  </a:lnTo>
                  <a:cubicBezTo>
                    <a:pt x="5312410" y="4269740"/>
                    <a:pt x="5350510" y="4248150"/>
                    <a:pt x="5372100" y="4216400"/>
                  </a:cubicBezTo>
                  <a:lnTo>
                    <a:pt x="5372100" y="6090920"/>
                  </a:lnTo>
                  <a:lnTo>
                    <a:pt x="5373370" y="6090920"/>
                  </a:lnTo>
                  <a:close/>
                  <a:moveTo>
                    <a:pt x="5158740" y="4145280"/>
                  </a:moveTo>
                  <a:lnTo>
                    <a:pt x="5158740" y="2406650"/>
                  </a:lnTo>
                  <a:cubicBezTo>
                    <a:pt x="5158740" y="2350770"/>
                    <a:pt x="5204460" y="2305050"/>
                    <a:pt x="5260340" y="2305050"/>
                  </a:cubicBezTo>
                  <a:lnTo>
                    <a:pt x="5270500" y="2305050"/>
                  </a:lnTo>
                  <a:cubicBezTo>
                    <a:pt x="5326380" y="2305050"/>
                    <a:pt x="5372100" y="2350770"/>
                    <a:pt x="5372100" y="2406650"/>
                  </a:cubicBezTo>
                  <a:lnTo>
                    <a:pt x="5372100" y="4145280"/>
                  </a:lnTo>
                  <a:cubicBezTo>
                    <a:pt x="5372100" y="4201160"/>
                    <a:pt x="5326380" y="4246880"/>
                    <a:pt x="5270500" y="4246880"/>
                  </a:cubicBezTo>
                  <a:lnTo>
                    <a:pt x="5260340" y="4246880"/>
                  </a:lnTo>
                  <a:cubicBezTo>
                    <a:pt x="5204460" y="4246880"/>
                    <a:pt x="5158740" y="4201160"/>
                    <a:pt x="5158740" y="4145280"/>
                  </a:cubicBezTo>
                  <a:close/>
                  <a:moveTo>
                    <a:pt x="5271770" y="2282190"/>
                  </a:moveTo>
                  <a:lnTo>
                    <a:pt x="5261610" y="2282190"/>
                  </a:lnTo>
                  <a:cubicBezTo>
                    <a:pt x="5219700" y="2282190"/>
                    <a:pt x="5181600" y="2303780"/>
                    <a:pt x="5160010" y="2335530"/>
                  </a:cubicBezTo>
                  <a:lnTo>
                    <a:pt x="5160010" y="481330"/>
                  </a:lnTo>
                  <a:lnTo>
                    <a:pt x="5374640" y="481330"/>
                  </a:lnTo>
                  <a:lnTo>
                    <a:pt x="5374640" y="2334260"/>
                  </a:lnTo>
                  <a:cubicBezTo>
                    <a:pt x="5350510" y="2303780"/>
                    <a:pt x="5313680" y="2282190"/>
                    <a:pt x="5271770" y="2282190"/>
                  </a:cubicBezTo>
                  <a:close/>
                  <a:moveTo>
                    <a:pt x="302260" y="332740"/>
                  </a:moveTo>
                  <a:cubicBezTo>
                    <a:pt x="353060" y="332740"/>
                    <a:pt x="394970" y="290830"/>
                    <a:pt x="394970" y="240030"/>
                  </a:cubicBezTo>
                  <a:cubicBezTo>
                    <a:pt x="394970" y="189230"/>
                    <a:pt x="353060" y="147320"/>
                    <a:pt x="302260" y="147320"/>
                  </a:cubicBezTo>
                  <a:cubicBezTo>
                    <a:pt x="251460" y="147320"/>
                    <a:pt x="209550" y="190500"/>
                    <a:pt x="209550" y="241300"/>
                  </a:cubicBezTo>
                  <a:cubicBezTo>
                    <a:pt x="209550" y="292100"/>
                    <a:pt x="251460" y="332740"/>
                    <a:pt x="302260" y="332740"/>
                  </a:cubicBezTo>
                  <a:close/>
                  <a:moveTo>
                    <a:pt x="302260" y="171450"/>
                  </a:moveTo>
                  <a:cubicBezTo>
                    <a:pt x="340360" y="171450"/>
                    <a:pt x="372110" y="203200"/>
                    <a:pt x="372110" y="241300"/>
                  </a:cubicBezTo>
                  <a:cubicBezTo>
                    <a:pt x="372110" y="279400"/>
                    <a:pt x="340360" y="311150"/>
                    <a:pt x="302260" y="311150"/>
                  </a:cubicBezTo>
                  <a:cubicBezTo>
                    <a:pt x="264160" y="311150"/>
                    <a:pt x="232410" y="279400"/>
                    <a:pt x="232410" y="241300"/>
                  </a:cubicBezTo>
                  <a:cubicBezTo>
                    <a:pt x="232410" y="201930"/>
                    <a:pt x="264160" y="171450"/>
                    <a:pt x="302260" y="171450"/>
                  </a:cubicBezTo>
                  <a:close/>
                  <a:moveTo>
                    <a:pt x="546100" y="332740"/>
                  </a:moveTo>
                  <a:cubicBezTo>
                    <a:pt x="596900" y="332740"/>
                    <a:pt x="638810" y="290830"/>
                    <a:pt x="638810" y="240030"/>
                  </a:cubicBezTo>
                  <a:cubicBezTo>
                    <a:pt x="638810" y="189230"/>
                    <a:pt x="596900" y="148590"/>
                    <a:pt x="546100" y="148590"/>
                  </a:cubicBezTo>
                  <a:cubicBezTo>
                    <a:pt x="495300" y="148590"/>
                    <a:pt x="454660" y="190500"/>
                    <a:pt x="454660" y="241300"/>
                  </a:cubicBezTo>
                  <a:cubicBezTo>
                    <a:pt x="454660" y="292100"/>
                    <a:pt x="495300" y="332740"/>
                    <a:pt x="546100" y="332740"/>
                  </a:cubicBezTo>
                  <a:close/>
                  <a:moveTo>
                    <a:pt x="546100" y="171450"/>
                  </a:moveTo>
                  <a:cubicBezTo>
                    <a:pt x="584200" y="171450"/>
                    <a:pt x="615950" y="203200"/>
                    <a:pt x="615950" y="241300"/>
                  </a:cubicBezTo>
                  <a:cubicBezTo>
                    <a:pt x="615950" y="279400"/>
                    <a:pt x="584200" y="311150"/>
                    <a:pt x="546100" y="311150"/>
                  </a:cubicBezTo>
                  <a:cubicBezTo>
                    <a:pt x="508000" y="311150"/>
                    <a:pt x="476250" y="279400"/>
                    <a:pt x="476250" y="241300"/>
                  </a:cubicBezTo>
                  <a:cubicBezTo>
                    <a:pt x="476250" y="201930"/>
                    <a:pt x="508000" y="171450"/>
                    <a:pt x="546100" y="171450"/>
                  </a:cubicBezTo>
                  <a:close/>
                  <a:moveTo>
                    <a:pt x="791210" y="332740"/>
                  </a:moveTo>
                  <a:cubicBezTo>
                    <a:pt x="842010" y="332740"/>
                    <a:pt x="883920" y="290830"/>
                    <a:pt x="883920" y="240030"/>
                  </a:cubicBezTo>
                  <a:cubicBezTo>
                    <a:pt x="883920" y="189230"/>
                    <a:pt x="842010" y="147320"/>
                    <a:pt x="791210" y="147320"/>
                  </a:cubicBezTo>
                  <a:cubicBezTo>
                    <a:pt x="740410" y="147320"/>
                    <a:pt x="698500" y="190500"/>
                    <a:pt x="698500" y="241300"/>
                  </a:cubicBezTo>
                  <a:cubicBezTo>
                    <a:pt x="698500" y="292100"/>
                    <a:pt x="740410" y="332740"/>
                    <a:pt x="791210" y="332740"/>
                  </a:cubicBezTo>
                  <a:close/>
                  <a:moveTo>
                    <a:pt x="791210" y="171450"/>
                  </a:moveTo>
                  <a:cubicBezTo>
                    <a:pt x="829310" y="171450"/>
                    <a:pt x="861060" y="203200"/>
                    <a:pt x="861060" y="241300"/>
                  </a:cubicBezTo>
                  <a:cubicBezTo>
                    <a:pt x="861060" y="279400"/>
                    <a:pt x="829310" y="311150"/>
                    <a:pt x="791210" y="311150"/>
                  </a:cubicBezTo>
                  <a:cubicBezTo>
                    <a:pt x="753110" y="311150"/>
                    <a:pt x="721360" y="279400"/>
                    <a:pt x="721360" y="241300"/>
                  </a:cubicBezTo>
                  <a:cubicBezTo>
                    <a:pt x="721360" y="201930"/>
                    <a:pt x="751840" y="171450"/>
                    <a:pt x="791210" y="171450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489078" y="2591366"/>
            <a:ext cx="3928453" cy="4622797"/>
            <a:chOff x="0" y="0"/>
            <a:chExt cx="5396230" cy="6350000"/>
          </a:xfrm>
        </p:grpSpPr>
        <p:sp>
          <p:nvSpPr>
            <p:cNvPr id="9" name="Freeform 9"/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5373370" y="610870"/>
                  </a:moveTo>
                  <a:lnTo>
                    <a:pt x="5373370" y="953770"/>
                  </a:lnTo>
                  <a:moveTo>
                    <a:pt x="5373370" y="953770"/>
                  </a:moveTo>
                  <a:lnTo>
                    <a:pt x="5373370" y="6079490"/>
                  </a:lnTo>
                  <a:cubicBezTo>
                    <a:pt x="5373370" y="6216650"/>
                    <a:pt x="5262880" y="6327140"/>
                    <a:pt x="5125720" y="6327140"/>
                  </a:cubicBezTo>
                  <a:lnTo>
                    <a:pt x="247650" y="6327140"/>
                  </a:lnTo>
                  <a:cubicBezTo>
                    <a:pt x="110490" y="6327140"/>
                    <a:pt x="0" y="6216650"/>
                    <a:pt x="0" y="6079490"/>
                  </a:cubicBezTo>
                  <a:lnTo>
                    <a:pt x="0" y="247650"/>
                  </a:lnTo>
                  <a:cubicBezTo>
                    <a:pt x="0" y="110490"/>
                    <a:pt x="110490" y="0"/>
                    <a:pt x="247650" y="0"/>
                  </a:cubicBezTo>
                  <a:lnTo>
                    <a:pt x="5125720" y="0"/>
                  </a:lnTo>
                  <a:cubicBezTo>
                    <a:pt x="5262880" y="0"/>
                    <a:pt x="5373370" y="110490"/>
                    <a:pt x="5373370" y="247650"/>
                  </a:cubicBezTo>
                  <a:lnTo>
                    <a:pt x="5373370" y="610870"/>
                  </a:lnTo>
                </a:path>
              </a:pathLst>
            </a:custGeom>
            <a:blipFill>
              <a:blip r:embed="rId3"/>
              <a:stretch>
                <a:fillRect l="-9514" r="-951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148580" y="471170"/>
              <a:ext cx="236220" cy="5868670"/>
            </a:xfrm>
            <a:custGeom>
              <a:avLst/>
              <a:gdLst/>
              <a:ahLst/>
              <a:cxnLst/>
              <a:rect l="l" t="t" r="r" b="b"/>
              <a:pathLst>
                <a:path w="236220" h="5868670">
                  <a:moveTo>
                    <a:pt x="236220" y="240030"/>
                  </a:moveTo>
                  <a:lnTo>
                    <a:pt x="236220" y="494030"/>
                  </a:lnTo>
                  <a:moveTo>
                    <a:pt x="236220" y="494030"/>
                  </a:moveTo>
                  <a:lnTo>
                    <a:pt x="236220" y="5868670"/>
                  </a:lnTo>
                  <a:lnTo>
                    <a:pt x="0" y="5868670"/>
                  </a:lnTo>
                  <a:lnTo>
                    <a:pt x="0" y="0"/>
                  </a:lnTo>
                  <a:lnTo>
                    <a:pt x="236220" y="0"/>
                  </a:lnTo>
                  <a:lnTo>
                    <a:pt x="236220" y="24003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1430"/>
              <a:ext cx="5373370" cy="4245610"/>
            </a:xfrm>
            <a:custGeom>
              <a:avLst/>
              <a:gdLst/>
              <a:ahLst/>
              <a:cxnLst/>
              <a:rect l="l" t="t" r="r" b="b"/>
              <a:pathLst>
                <a:path w="5373370" h="4245610">
                  <a:moveTo>
                    <a:pt x="5373370" y="2345690"/>
                  </a:moveTo>
                  <a:lnTo>
                    <a:pt x="5373370" y="4182110"/>
                  </a:lnTo>
                  <a:cubicBezTo>
                    <a:pt x="5373370" y="4217670"/>
                    <a:pt x="5344160" y="4245610"/>
                    <a:pt x="5309870" y="4245610"/>
                  </a:cubicBezTo>
                  <a:lnTo>
                    <a:pt x="5201920" y="4245610"/>
                  </a:lnTo>
                  <a:cubicBezTo>
                    <a:pt x="5166360" y="4245610"/>
                    <a:pt x="5138420" y="4216400"/>
                    <a:pt x="5138420" y="4182110"/>
                  </a:cubicBezTo>
                  <a:lnTo>
                    <a:pt x="5138420" y="2345690"/>
                  </a:lnTo>
                  <a:cubicBezTo>
                    <a:pt x="5138420" y="2310130"/>
                    <a:pt x="5167630" y="2282190"/>
                    <a:pt x="5201920" y="2282190"/>
                  </a:cubicBezTo>
                  <a:lnTo>
                    <a:pt x="5309870" y="2282190"/>
                  </a:lnTo>
                  <a:cubicBezTo>
                    <a:pt x="5344160" y="2282190"/>
                    <a:pt x="5373370" y="2310130"/>
                    <a:pt x="5373370" y="2345690"/>
                  </a:cubicBezTo>
                  <a:close/>
                  <a:moveTo>
                    <a:pt x="5126990" y="0"/>
                  </a:moveTo>
                  <a:lnTo>
                    <a:pt x="246380" y="0"/>
                  </a:lnTo>
                  <a:cubicBezTo>
                    <a:pt x="110490" y="0"/>
                    <a:pt x="0" y="110490"/>
                    <a:pt x="0" y="246380"/>
                  </a:cubicBezTo>
                  <a:lnTo>
                    <a:pt x="0" y="458470"/>
                  </a:lnTo>
                  <a:lnTo>
                    <a:pt x="5373370" y="458470"/>
                  </a:lnTo>
                  <a:lnTo>
                    <a:pt x="5373370" y="246380"/>
                  </a:lnTo>
                  <a:cubicBezTo>
                    <a:pt x="5373370" y="110490"/>
                    <a:pt x="5262880" y="0"/>
                    <a:pt x="5126990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20980" y="160020"/>
              <a:ext cx="651510" cy="162560"/>
            </a:xfrm>
            <a:custGeom>
              <a:avLst/>
              <a:gdLst/>
              <a:ahLst/>
              <a:cxnLst/>
              <a:rect l="l" t="t" r="r" b="b"/>
              <a:pathLst>
                <a:path w="651510" h="16256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5560"/>
                    <a:pt x="162560" y="81280"/>
                  </a:cubicBezTo>
                  <a:close/>
                  <a:moveTo>
                    <a:pt x="570230" y="0"/>
                  </a:moveTo>
                  <a:cubicBezTo>
                    <a:pt x="525780" y="0"/>
                    <a:pt x="488950" y="36830"/>
                    <a:pt x="488950" y="81280"/>
                  </a:cubicBezTo>
                  <a:cubicBezTo>
                    <a:pt x="488950" y="125730"/>
                    <a:pt x="525780" y="162560"/>
                    <a:pt x="570230" y="162560"/>
                  </a:cubicBezTo>
                  <a:cubicBezTo>
                    <a:pt x="614680" y="162560"/>
                    <a:pt x="651510" y="125730"/>
                    <a:pt x="651510" y="81280"/>
                  </a:cubicBezTo>
                  <a:cubicBezTo>
                    <a:pt x="651510" y="36830"/>
                    <a:pt x="614680" y="0"/>
                    <a:pt x="570230" y="0"/>
                  </a:cubicBezTo>
                  <a:close/>
                  <a:moveTo>
                    <a:pt x="325120" y="0"/>
                  </a:moveTo>
                  <a:cubicBezTo>
                    <a:pt x="280670" y="0"/>
                    <a:pt x="243840" y="36830"/>
                    <a:pt x="243840" y="81280"/>
                  </a:cubicBezTo>
                  <a:cubicBezTo>
                    <a:pt x="243840" y="125730"/>
                    <a:pt x="280670" y="162560"/>
                    <a:pt x="325120" y="162560"/>
                  </a:cubicBezTo>
                  <a:cubicBezTo>
                    <a:pt x="369570" y="162560"/>
                    <a:pt x="406400" y="125730"/>
                    <a:pt x="406400" y="81280"/>
                  </a:cubicBezTo>
                  <a:cubicBezTo>
                    <a:pt x="406400" y="36830"/>
                    <a:pt x="370840" y="0"/>
                    <a:pt x="325120" y="0"/>
                  </a:cubicBezTo>
                  <a:close/>
                </a:path>
              </a:pathLst>
            </a:custGeom>
            <a:solidFill>
              <a:srgbClr val="7DC2D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397500" cy="6350000"/>
            </a:xfrm>
            <a:custGeom>
              <a:avLst/>
              <a:gdLst/>
              <a:ahLst/>
              <a:cxnLst/>
              <a:rect l="l" t="t" r="r" b="b"/>
              <a:pathLst>
                <a:path w="5397500" h="6350000">
                  <a:moveTo>
                    <a:pt x="5137150" y="0"/>
                  </a:moveTo>
                  <a:lnTo>
                    <a:pt x="259080" y="0"/>
                  </a:lnTo>
                  <a:cubicBezTo>
                    <a:pt x="115570" y="0"/>
                    <a:pt x="0" y="115570"/>
                    <a:pt x="0" y="259080"/>
                  </a:cubicBezTo>
                  <a:lnTo>
                    <a:pt x="0" y="6090920"/>
                  </a:lnTo>
                  <a:cubicBezTo>
                    <a:pt x="0" y="6234430"/>
                    <a:pt x="115570" y="6350000"/>
                    <a:pt x="259080" y="6350000"/>
                  </a:cubicBezTo>
                  <a:lnTo>
                    <a:pt x="5137150" y="6350000"/>
                  </a:lnTo>
                  <a:cubicBezTo>
                    <a:pt x="5140960" y="6350000"/>
                    <a:pt x="5143500" y="6350000"/>
                    <a:pt x="5147310" y="6350000"/>
                  </a:cubicBezTo>
                  <a:lnTo>
                    <a:pt x="5148580" y="6350000"/>
                  </a:lnTo>
                  <a:cubicBezTo>
                    <a:pt x="5149850" y="6350000"/>
                    <a:pt x="5149850" y="6350000"/>
                    <a:pt x="5151120" y="6350000"/>
                  </a:cubicBezTo>
                  <a:cubicBezTo>
                    <a:pt x="5288280" y="6343650"/>
                    <a:pt x="5397500" y="6230620"/>
                    <a:pt x="5397500" y="6092190"/>
                  </a:cubicBezTo>
                  <a:lnTo>
                    <a:pt x="5397500" y="4145280"/>
                  </a:lnTo>
                  <a:lnTo>
                    <a:pt x="5397500" y="2406650"/>
                  </a:lnTo>
                  <a:lnTo>
                    <a:pt x="5397500" y="471170"/>
                  </a:lnTo>
                  <a:lnTo>
                    <a:pt x="5397500" y="259080"/>
                  </a:lnTo>
                  <a:cubicBezTo>
                    <a:pt x="5396230" y="115570"/>
                    <a:pt x="5279390" y="0"/>
                    <a:pt x="5137150" y="0"/>
                  </a:cubicBezTo>
                  <a:close/>
                  <a:moveTo>
                    <a:pt x="259080" y="22860"/>
                  </a:moveTo>
                  <a:lnTo>
                    <a:pt x="5137150" y="22860"/>
                  </a:lnTo>
                  <a:cubicBezTo>
                    <a:pt x="5267960" y="22860"/>
                    <a:pt x="5373370" y="128270"/>
                    <a:pt x="5373370" y="259080"/>
                  </a:cubicBezTo>
                  <a:lnTo>
                    <a:pt x="5373370" y="459740"/>
                  </a:lnTo>
                  <a:lnTo>
                    <a:pt x="5147310" y="459740"/>
                  </a:lnTo>
                  <a:lnTo>
                    <a:pt x="22860" y="459740"/>
                  </a:lnTo>
                  <a:lnTo>
                    <a:pt x="22860" y="259080"/>
                  </a:lnTo>
                  <a:cubicBezTo>
                    <a:pt x="22860" y="128270"/>
                    <a:pt x="128270" y="22860"/>
                    <a:pt x="259080" y="22860"/>
                  </a:cubicBezTo>
                  <a:close/>
                  <a:moveTo>
                    <a:pt x="22860" y="6090920"/>
                  </a:moveTo>
                  <a:lnTo>
                    <a:pt x="22860" y="481330"/>
                  </a:lnTo>
                  <a:lnTo>
                    <a:pt x="5137150" y="481330"/>
                  </a:lnTo>
                  <a:lnTo>
                    <a:pt x="5137150" y="6327140"/>
                  </a:lnTo>
                  <a:lnTo>
                    <a:pt x="259080" y="6327140"/>
                  </a:lnTo>
                  <a:cubicBezTo>
                    <a:pt x="128270" y="6327140"/>
                    <a:pt x="22860" y="6221730"/>
                    <a:pt x="22860" y="6090920"/>
                  </a:cubicBezTo>
                  <a:close/>
                  <a:moveTo>
                    <a:pt x="5373370" y="6090920"/>
                  </a:moveTo>
                  <a:cubicBezTo>
                    <a:pt x="5373370" y="6214110"/>
                    <a:pt x="5279390" y="6314440"/>
                    <a:pt x="5158740" y="6325870"/>
                  </a:cubicBezTo>
                  <a:lnTo>
                    <a:pt x="5158740" y="4216400"/>
                  </a:lnTo>
                  <a:cubicBezTo>
                    <a:pt x="5181600" y="4248150"/>
                    <a:pt x="5218430" y="4269740"/>
                    <a:pt x="5260340" y="4269740"/>
                  </a:cubicBezTo>
                  <a:lnTo>
                    <a:pt x="5270500" y="4269740"/>
                  </a:lnTo>
                  <a:cubicBezTo>
                    <a:pt x="5312410" y="4269740"/>
                    <a:pt x="5350510" y="4248150"/>
                    <a:pt x="5372100" y="4216400"/>
                  </a:cubicBezTo>
                  <a:lnTo>
                    <a:pt x="5372100" y="6090920"/>
                  </a:lnTo>
                  <a:lnTo>
                    <a:pt x="5373370" y="6090920"/>
                  </a:lnTo>
                  <a:close/>
                  <a:moveTo>
                    <a:pt x="5158740" y="4145280"/>
                  </a:moveTo>
                  <a:lnTo>
                    <a:pt x="5158740" y="2406650"/>
                  </a:lnTo>
                  <a:cubicBezTo>
                    <a:pt x="5158740" y="2350770"/>
                    <a:pt x="5204460" y="2305050"/>
                    <a:pt x="5260340" y="2305050"/>
                  </a:cubicBezTo>
                  <a:lnTo>
                    <a:pt x="5270500" y="2305050"/>
                  </a:lnTo>
                  <a:cubicBezTo>
                    <a:pt x="5326380" y="2305050"/>
                    <a:pt x="5372100" y="2350770"/>
                    <a:pt x="5372100" y="2406650"/>
                  </a:cubicBezTo>
                  <a:lnTo>
                    <a:pt x="5372100" y="4145280"/>
                  </a:lnTo>
                  <a:cubicBezTo>
                    <a:pt x="5372100" y="4201160"/>
                    <a:pt x="5326380" y="4246880"/>
                    <a:pt x="5270500" y="4246880"/>
                  </a:cubicBezTo>
                  <a:lnTo>
                    <a:pt x="5260340" y="4246880"/>
                  </a:lnTo>
                  <a:cubicBezTo>
                    <a:pt x="5204460" y="4246880"/>
                    <a:pt x="5158740" y="4201160"/>
                    <a:pt x="5158740" y="4145280"/>
                  </a:cubicBezTo>
                  <a:close/>
                  <a:moveTo>
                    <a:pt x="5271770" y="2282190"/>
                  </a:moveTo>
                  <a:lnTo>
                    <a:pt x="5261610" y="2282190"/>
                  </a:lnTo>
                  <a:cubicBezTo>
                    <a:pt x="5219700" y="2282190"/>
                    <a:pt x="5181600" y="2303780"/>
                    <a:pt x="5160010" y="2335530"/>
                  </a:cubicBezTo>
                  <a:lnTo>
                    <a:pt x="5160010" y="481330"/>
                  </a:lnTo>
                  <a:lnTo>
                    <a:pt x="5374640" y="481330"/>
                  </a:lnTo>
                  <a:lnTo>
                    <a:pt x="5374640" y="2334260"/>
                  </a:lnTo>
                  <a:cubicBezTo>
                    <a:pt x="5350510" y="2303780"/>
                    <a:pt x="5313680" y="2282190"/>
                    <a:pt x="5271770" y="2282190"/>
                  </a:cubicBezTo>
                  <a:close/>
                  <a:moveTo>
                    <a:pt x="302260" y="332740"/>
                  </a:moveTo>
                  <a:cubicBezTo>
                    <a:pt x="353060" y="332740"/>
                    <a:pt x="394970" y="290830"/>
                    <a:pt x="394970" y="240030"/>
                  </a:cubicBezTo>
                  <a:cubicBezTo>
                    <a:pt x="394970" y="189230"/>
                    <a:pt x="353060" y="147320"/>
                    <a:pt x="302260" y="147320"/>
                  </a:cubicBezTo>
                  <a:cubicBezTo>
                    <a:pt x="251460" y="147320"/>
                    <a:pt x="209550" y="190500"/>
                    <a:pt x="209550" y="241300"/>
                  </a:cubicBezTo>
                  <a:cubicBezTo>
                    <a:pt x="209550" y="292100"/>
                    <a:pt x="251460" y="332740"/>
                    <a:pt x="302260" y="332740"/>
                  </a:cubicBezTo>
                  <a:close/>
                  <a:moveTo>
                    <a:pt x="302260" y="171450"/>
                  </a:moveTo>
                  <a:cubicBezTo>
                    <a:pt x="340360" y="171450"/>
                    <a:pt x="372110" y="203200"/>
                    <a:pt x="372110" y="241300"/>
                  </a:cubicBezTo>
                  <a:cubicBezTo>
                    <a:pt x="372110" y="279400"/>
                    <a:pt x="340360" y="311150"/>
                    <a:pt x="302260" y="311150"/>
                  </a:cubicBezTo>
                  <a:cubicBezTo>
                    <a:pt x="264160" y="311150"/>
                    <a:pt x="232410" y="279400"/>
                    <a:pt x="232410" y="241300"/>
                  </a:cubicBezTo>
                  <a:cubicBezTo>
                    <a:pt x="232410" y="201930"/>
                    <a:pt x="264160" y="171450"/>
                    <a:pt x="302260" y="171450"/>
                  </a:cubicBezTo>
                  <a:close/>
                  <a:moveTo>
                    <a:pt x="546100" y="332740"/>
                  </a:moveTo>
                  <a:cubicBezTo>
                    <a:pt x="596900" y="332740"/>
                    <a:pt x="638810" y="290830"/>
                    <a:pt x="638810" y="240030"/>
                  </a:cubicBezTo>
                  <a:cubicBezTo>
                    <a:pt x="638810" y="189230"/>
                    <a:pt x="596900" y="148590"/>
                    <a:pt x="546100" y="148590"/>
                  </a:cubicBezTo>
                  <a:cubicBezTo>
                    <a:pt x="495300" y="148590"/>
                    <a:pt x="454660" y="190500"/>
                    <a:pt x="454660" y="241300"/>
                  </a:cubicBezTo>
                  <a:cubicBezTo>
                    <a:pt x="454660" y="292100"/>
                    <a:pt x="495300" y="332740"/>
                    <a:pt x="546100" y="332740"/>
                  </a:cubicBezTo>
                  <a:close/>
                  <a:moveTo>
                    <a:pt x="546100" y="171450"/>
                  </a:moveTo>
                  <a:cubicBezTo>
                    <a:pt x="584200" y="171450"/>
                    <a:pt x="615950" y="203200"/>
                    <a:pt x="615950" y="241300"/>
                  </a:cubicBezTo>
                  <a:cubicBezTo>
                    <a:pt x="615950" y="279400"/>
                    <a:pt x="584200" y="311150"/>
                    <a:pt x="546100" y="311150"/>
                  </a:cubicBezTo>
                  <a:cubicBezTo>
                    <a:pt x="508000" y="311150"/>
                    <a:pt x="476250" y="279400"/>
                    <a:pt x="476250" y="241300"/>
                  </a:cubicBezTo>
                  <a:cubicBezTo>
                    <a:pt x="476250" y="201930"/>
                    <a:pt x="508000" y="171450"/>
                    <a:pt x="546100" y="171450"/>
                  </a:cubicBezTo>
                  <a:close/>
                  <a:moveTo>
                    <a:pt x="791210" y="332740"/>
                  </a:moveTo>
                  <a:cubicBezTo>
                    <a:pt x="842010" y="332740"/>
                    <a:pt x="883920" y="290830"/>
                    <a:pt x="883920" y="240030"/>
                  </a:cubicBezTo>
                  <a:cubicBezTo>
                    <a:pt x="883920" y="189230"/>
                    <a:pt x="842010" y="147320"/>
                    <a:pt x="791210" y="147320"/>
                  </a:cubicBezTo>
                  <a:cubicBezTo>
                    <a:pt x="740410" y="147320"/>
                    <a:pt x="698500" y="190500"/>
                    <a:pt x="698500" y="241300"/>
                  </a:cubicBezTo>
                  <a:cubicBezTo>
                    <a:pt x="698500" y="292100"/>
                    <a:pt x="740410" y="332740"/>
                    <a:pt x="791210" y="332740"/>
                  </a:cubicBezTo>
                  <a:close/>
                  <a:moveTo>
                    <a:pt x="791210" y="171450"/>
                  </a:moveTo>
                  <a:cubicBezTo>
                    <a:pt x="829310" y="171450"/>
                    <a:pt x="861060" y="203200"/>
                    <a:pt x="861060" y="241300"/>
                  </a:cubicBezTo>
                  <a:cubicBezTo>
                    <a:pt x="861060" y="279400"/>
                    <a:pt x="829310" y="311150"/>
                    <a:pt x="791210" y="311150"/>
                  </a:cubicBezTo>
                  <a:cubicBezTo>
                    <a:pt x="753110" y="311150"/>
                    <a:pt x="721360" y="279400"/>
                    <a:pt x="721360" y="241300"/>
                  </a:cubicBezTo>
                  <a:cubicBezTo>
                    <a:pt x="721360" y="201930"/>
                    <a:pt x="751840" y="171450"/>
                    <a:pt x="791210" y="171450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867675" y="7526479"/>
            <a:ext cx="6284919" cy="1879713"/>
            <a:chOff x="0" y="-28575"/>
            <a:chExt cx="8379892" cy="2506284"/>
          </a:xfrm>
        </p:grpSpPr>
        <p:sp>
          <p:nvSpPr>
            <p:cNvPr id="15" name="TextBox 15"/>
            <p:cNvSpPr txBox="1"/>
            <p:nvPr/>
          </p:nvSpPr>
          <p:spPr>
            <a:xfrm>
              <a:off x="227453" y="688244"/>
              <a:ext cx="7937780" cy="17894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동작이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다양해짐에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따라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그래프가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복잡해지고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많은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파라미터가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필요해지게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되는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등의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문제가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latin typeface="Nanum Gothic Regular"/>
                </a:rPr>
                <a:t>발생했다</a:t>
              </a:r>
              <a:r>
                <a:rPr lang="en-US" sz="2000" dirty="0">
                  <a:solidFill>
                    <a:srgbClr val="152544"/>
                  </a:solidFill>
                  <a:latin typeface="Nanum Gothic Regular"/>
                </a:rPr>
                <a:t>. </a:t>
              </a:r>
              <a:r>
                <a:rPr lang="ko-KR" altLang="en-US" sz="2000" dirty="0">
                  <a:solidFill>
                    <a:srgbClr val="152544"/>
                  </a:solidFill>
                  <a:latin typeface="Nanum Gothic Regular"/>
                </a:rPr>
                <a:t>그 대안으로 나온 것이 모션 매칭이다</a:t>
              </a:r>
              <a:r>
                <a:rPr lang="en-US" altLang="ko-KR" sz="2000" dirty="0">
                  <a:solidFill>
                    <a:srgbClr val="152544"/>
                  </a:solidFill>
                  <a:latin typeface="Nanum Gothic Regular"/>
                </a:rPr>
                <a:t>.</a:t>
              </a:r>
              <a:endParaRPr lang="en-US" sz="2000" dirty="0">
                <a:solidFill>
                  <a:srgbClr val="152544"/>
                </a:solidFill>
                <a:latin typeface="Nanum Gothic Regular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379892" cy="508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152544"/>
                  </a:solidFill>
                  <a:ea typeface="Nanum Gothic Regular Bold"/>
                </a:rPr>
                <a:t>모션 그래프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020199" y="7547910"/>
            <a:ext cx="5229536" cy="1853172"/>
            <a:chOff x="0" y="0"/>
            <a:chExt cx="6972715" cy="247089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688243"/>
              <a:ext cx="6972715" cy="178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메모리에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데이터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베이스를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저장해야할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필요를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없앰으로써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기존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모션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매칭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방식의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가장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큰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문제점인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스케일링을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000" dirty="0" err="1">
                  <a:solidFill>
                    <a:srgbClr val="152544"/>
                  </a:solidFill>
                  <a:ea typeface="Nanum Gothic Regular"/>
                </a:rPr>
                <a:t>해결했다</a:t>
              </a:r>
              <a:r>
                <a:rPr lang="en-US" sz="20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6972715" cy="508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dirty="0" err="1">
                  <a:solidFill>
                    <a:srgbClr val="152544"/>
                  </a:solidFill>
                  <a:ea typeface="Nanum Gothic Regular Bold"/>
                </a:rPr>
                <a:t>학습</a:t>
              </a:r>
              <a:r>
                <a:rPr lang="en-US" sz="2400" dirty="0">
                  <a:solidFill>
                    <a:srgbClr val="152544"/>
                  </a:solidFill>
                  <a:ea typeface="Nanum Gothic Regular Bold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 Bold"/>
                </a:rPr>
                <a:t>기반의</a:t>
              </a:r>
              <a:r>
                <a:rPr lang="en-US" sz="2400" dirty="0">
                  <a:solidFill>
                    <a:srgbClr val="152544"/>
                  </a:solidFill>
                  <a:ea typeface="Nanum Gothic Regular Bold"/>
                </a:rPr>
                <a:t> </a:t>
              </a:r>
              <a:r>
                <a:rPr lang="en-US" sz="2400" dirty="0" err="1">
                  <a:solidFill>
                    <a:srgbClr val="152544"/>
                  </a:solidFill>
                  <a:ea typeface="Nanum Gothic Regular Bold"/>
                </a:rPr>
                <a:t>모션매칭</a:t>
              </a:r>
              <a:endParaRPr lang="en-US" sz="2400" dirty="0">
                <a:solidFill>
                  <a:srgbClr val="152544"/>
                </a:solidFill>
                <a:ea typeface="Nanum Gothic Regular Bold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624995" y="752475"/>
            <a:ext cx="1303801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152544"/>
                </a:solidFill>
                <a:latin typeface="BM DoHyeon OTF" panose="020B0600000101010101" pitchFamily="34" charset="-127"/>
                <a:ea typeface="BM DoHyeon OTF" panose="020B0600000101010101" pitchFamily="34" charset="-127"/>
              </a:rPr>
              <a:t>Related Work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2080" y="1028700"/>
            <a:ext cx="6729218" cy="1161678"/>
            <a:chOff x="0" y="0"/>
            <a:chExt cx="6242306" cy="10776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43576" cy="1077622"/>
            </a:xfrm>
            <a:custGeom>
              <a:avLst/>
              <a:gdLst/>
              <a:ahLst/>
              <a:cxnLst/>
              <a:rect l="l" t="t" r="r" b="b"/>
              <a:pathLst>
                <a:path w="6243576" h="1077622">
                  <a:moveTo>
                    <a:pt x="5689856" y="1077622"/>
                  </a:moveTo>
                  <a:lnTo>
                    <a:pt x="553720" y="1077622"/>
                  </a:lnTo>
                  <a:cubicBezTo>
                    <a:pt x="247650" y="1077622"/>
                    <a:pt x="0" y="836359"/>
                    <a:pt x="0" y="539427"/>
                  </a:cubicBezTo>
                  <a:cubicBezTo>
                    <a:pt x="0" y="241257"/>
                    <a:pt x="247650" y="0"/>
                    <a:pt x="553720" y="0"/>
                  </a:cubicBezTo>
                  <a:lnTo>
                    <a:pt x="5689856" y="0"/>
                  </a:lnTo>
                  <a:cubicBezTo>
                    <a:pt x="5995926" y="0"/>
                    <a:pt x="6243576" y="241257"/>
                    <a:pt x="6243576" y="539427"/>
                  </a:cubicBezTo>
                  <a:cubicBezTo>
                    <a:pt x="6242306" y="836359"/>
                    <a:pt x="5994656" y="1077622"/>
                    <a:pt x="5689856" y="1077622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455314" y="1064774"/>
            <a:ext cx="8803986" cy="8229600"/>
            <a:chOff x="0" y="0"/>
            <a:chExt cx="2978138" cy="2783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78138" cy="2783840"/>
            </a:xfrm>
            <a:custGeom>
              <a:avLst/>
              <a:gdLst/>
              <a:ahLst/>
              <a:cxnLst/>
              <a:rect l="l" t="t" r="r" b="b"/>
              <a:pathLst>
                <a:path w="2978138" h="2783840">
                  <a:moveTo>
                    <a:pt x="285367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3679" y="0"/>
                  </a:lnTo>
                  <a:cubicBezTo>
                    <a:pt x="2922258" y="0"/>
                    <a:pt x="2978138" y="55880"/>
                    <a:pt x="2978138" y="124460"/>
                  </a:cubicBezTo>
                  <a:lnTo>
                    <a:pt x="2978138" y="2659380"/>
                  </a:lnTo>
                  <a:cubicBezTo>
                    <a:pt x="2978138" y="2727960"/>
                    <a:pt x="2922258" y="2783840"/>
                    <a:pt x="28536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94226" y="1394179"/>
            <a:ext cx="989410" cy="260334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B6FED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C2D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2544"/>
              </a:solidFill>
            </p:spPr>
          </p:sp>
        </p:grp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07273" y="2490350"/>
            <a:ext cx="6804024" cy="680402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t="-702" b="-70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7DC2D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855335" y="1145673"/>
            <a:ext cx="5784075" cy="106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FFFFFF"/>
                </a:solidFill>
                <a:ea typeface="DoHyeon Bold"/>
              </a:rPr>
              <a:t>모션</a:t>
            </a:r>
            <a:r>
              <a:rPr lang="en-US" sz="6000" dirty="0">
                <a:solidFill>
                  <a:srgbClr val="FFFFFF"/>
                </a:solidFill>
                <a:ea typeface="DoHyeon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ea typeface="DoHyeon Bold"/>
              </a:rPr>
              <a:t>매칭이란</a:t>
            </a:r>
            <a:endParaRPr lang="en-US" sz="6000" dirty="0">
              <a:solidFill>
                <a:srgbClr val="FFFFFF"/>
              </a:solidFill>
              <a:ea typeface="DoHyeon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593915" y="2711703"/>
            <a:ext cx="8526783" cy="683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106" lvl="1" indent="-342900">
              <a:lnSpc>
                <a:spcPts val="5354"/>
              </a:lnSpc>
              <a:buFont typeface="Arial" panose="020B0604020202020204" pitchFamily="34" charset="0"/>
              <a:buChar char="•"/>
            </a:pPr>
            <a:r>
              <a:rPr lang="ko-KR" altLang="en-US" sz="2200" dirty="0">
                <a:solidFill>
                  <a:srgbClr val="152544"/>
                </a:solidFill>
                <a:ea typeface="Nanum Gothic Regular"/>
              </a:rPr>
              <a:t>애니메이션 전환 시</a:t>
            </a:r>
            <a:r>
              <a:rPr lang="en-US" altLang="ko-KR" sz="2200" dirty="0">
                <a:solidFill>
                  <a:srgbClr val="152544"/>
                </a:solidFill>
                <a:ea typeface="Nanum Gothic Regular"/>
              </a:rPr>
              <a:t>,</a:t>
            </a:r>
            <a:r>
              <a:rPr lang="ko-KR" altLang="en-US" sz="2200" dirty="0">
                <a:solidFill>
                  <a:srgbClr val="152544"/>
                </a:solidFill>
                <a:ea typeface="Nanum Gothic Regular"/>
              </a:rPr>
              <a:t> 실제 사람의 움직임 데이터를 수집해서 만든 데이터베이스에서 </a:t>
            </a:r>
            <a:r>
              <a:rPr lang="ko-KR" altLang="en-US" sz="2200" b="1" dirty="0">
                <a:solidFill>
                  <a:srgbClr val="4B6FED"/>
                </a:solidFill>
                <a:ea typeface="Nanum Gothic Regular"/>
              </a:rPr>
              <a:t>목표 경로와 가장 유사한 모션</a:t>
            </a:r>
            <a:r>
              <a:rPr lang="ko-KR" altLang="en-US" sz="2200" dirty="0">
                <a:solidFill>
                  <a:srgbClr val="152544"/>
                </a:solidFill>
                <a:ea typeface="Nanum Gothic Regular"/>
              </a:rPr>
              <a:t>을 찾아내는 기술이다</a:t>
            </a:r>
            <a:r>
              <a:rPr lang="en-US" altLang="ko-KR" sz="2200" dirty="0">
                <a:solidFill>
                  <a:srgbClr val="152544"/>
                </a:solidFill>
                <a:ea typeface="Nanum Gothic Regular"/>
              </a:rPr>
              <a:t>.</a:t>
            </a:r>
            <a:r>
              <a:rPr lang="ko-KR" altLang="en-US" sz="2200" dirty="0">
                <a:solidFill>
                  <a:srgbClr val="152544"/>
                </a:solidFill>
                <a:ea typeface="Nanum Gothic Regular"/>
              </a:rPr>
              <a:t> </a:t>
            </a:r>
            <a:r>
              <a:rPr lang="en-US" altLang="ko-KR" sz="2200" dirty="0">
                <a:solidFill>
                  <a:srgbClr val="152544"/>
                </a:solidFill>
                <a:ea typeface="Nanum Gothic Regular"/>
              </a:rPr>
              <a:t>(</a:t>
            </a:r>
            <a:r>
              <a:rPr lang="ko-KR" altLang="en-US" sz="2200" dirty="0">
                <a:solidFill>
                  <a:srgbClr val="152544"/>
                </a:solidFill>
                <a:ea typeface="Nanum Gothic Regular"/>
              </a:rPr>
              <a:t>좌측 사진 참고</a:t>
            </a:r>
            <a:r>
              <a:rPr lang="en-US" altLang="ko-KR" sz="2200" dirty="0">
                <a:solidFill>
                  <a:srgbClr val="152544"/>
                </a:solidFill>
                <a:ea typeface="Nanum Gothic Regular"/>
              </a:rPr>
              <a:t>)</a:t>
            </a:r>
          </a:p>
          <a:p>
            <a:pPr marL="647106" lvl="1" indent="-342900">
              <a:lnSpc>
                <a:spcPts val="5354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rgbClr val="4B6FED"/>
                </a:solidFill>
                <a:ea typeface="Nanum Gothic Regular"/>
              </a:rPr>
              <a:t>목표 경로</a:t>
            </a:r>
            <a:r>
              <a:rPr lang="ko-KR" altLang="en-US" sz="2200" dirty="0">
                <a:ea typeface="Nanum Gothic Regular"/>
              </a:rPr>
              <a:t>는 사용자 입력과 현재 애니메이션의 정보를 통해 생성하며</a:t>
            </a:r>
            <a:r>
              <a:rPr lang="en-US" altLang="ko-KR" sz="2200" dirty="0">
                <a:ea typeface="Nanum Gothic Regular"/>
              </a:rPr>
              <a:t>,</a:t>
            </a:r>
            <a:r>
              <a:rPr lang="ko-KR" altLang="en-US" sz="2200" dirty="0">
                <a:ea typeface="Nanum Gothic Regular"/>
              </a:rPr>
              <a:t> </a:t>
            </a:r>
            <a:r>
              <a:rPr lang="en-US" altLang="ko-KR" sz="2200" b="1" dirty="0">
                <a:solidFill>
                  <a:srgbClr val="4B6FED"/>
                </a:solidFill>
                <a:ea typeface="Nanum Gothic Regular"/>
              </a:rPr>
              <a:t>KD-Tree </a:t>
            </a:r>
            <a:r>
              <a:rPr lang="ko-KR" altLang="en-US" sz="2200" b="1" dirty="0">
                <a:solidFill>
                  <a:srgbClr val="4B6FED"/>
                </a:solidFill>
                <a:ea typeface="Nanum Gothic Regular"/>
              </a:rPr>
              <a:t>알고리즘</a:t>
            </a:r>
            <a:r>
              <a:rPr lang="ko-KR" altLang="en-US" sz="2200" dirty="0">
                <a:solidFill>
                  <a:srgbClr val="152544"/>
                </a:solidFill>
                <a:ea typeface="Nanum Gothic Regular"/>
              </a:rPr>
              <a:t>을 통해 데이터 셋에서 가장 적합한 모션을 찾는다</a:t>
            </a:r>
            <a:r>
              <a:rPr lang="en-US" altLang="ko-KR" sz="2200" dirty="0">
                <a:solidFill>
                  <a:srgbClr val="152544"/>
                </a:solidFill>
                <a:ea typeface="Nanum Gothic Regular"/>
              </a:rPr>
              <a:t>.</a:t>
            </a:r>
          </a:p>
          <a:p>
            <a:pPr marL="647106" lvl="1" indent="-342900">
              <a:lnSpc>
                <a:spcPts val="5354"/>
              </a:lnSpc>
              <a:buFont typeface="Arial" panose="020B0604020202020204" pitchFamily="34" charset="0"/>
              <a:buChar char="•"/>
            </a:pPr>
            <a:r>
              <a:rPr lang="ko-KR" altLang="en-US" sz="2200" b="1" dirty="0">
                <a:solidFill>
                  <a:srgbClr val="4B6FED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구현이 단순</a:t>
            </a:r>
            <a:r>
              <a:rPr lang="ko-KR" altLang="en-US" sz="2200" dirty="0">
                <a:latin typeface="NanumGothic" panose="020D0604000000000000" pitchFamily="34" charset="-127"/>
                <a:ea typeface="NanumGothic" panose="020D0604000000000000" pitchFamily="34" charset="-127"/>
              </a:rPr>
              <a:t>하고 애니메이션 </a:t>
            </a:r>
            <a:r>
              <a:rPr lang="ko-KR" altLang="en-US" sz="2200" b="1" dirty="0">
                <a:solidFill>
                  <a:srgbClr val="4B6FED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전환이 자연스럽다</a:t>
            </a:r>
            <a:r>
              <a:rPr lang="ko-KR" altLang="en-US" sz="2200" dirty="0">
                <a:latin typeface="NanumGothic" panose="020D0604000000000000" pitchFamily="34" charset="-127"/>
                <a:ea typeface="NanumGothic" panose="020D0604000000000000" pitchFamily="34" charset="-127"/>
              </a:rPr>
              <a:t>는 </a:t>
            </a:r>
            <a:r>
              <a:rPr lang="ko-KR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장점</a:t>
            </a:r>
            <a:r>
              <a:rPr lang="ko-KR" altLang="en-US" sz="2200" dirty="0">
                <a:latin typeface="NanumGothic" panose="020D0604000000000000" pitchFamily="34" charset="-127"/>
                <a:ea typeface="NanumGothic" panose="020D0604000000000000" pitchFamily="34" charset="-127"/>
              </a:rPr>
              <a:t>이 있지만</a:t>
            </a:r>
            <a:r>
              <a:rPr lang="en-US" altLang="ko-KR" sz="2200" dirty="0"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2200" dirty="0">
                <a:latin typeface="NanumGothic" panose="020D0604000000000000" pitchFamily="34" charset="-127"/>
                <a:ea typeface="NanumGothic" panose="020D0604000000000000" pitchFamily="34" charset="-127"/>
              </a:rPr>
              <a:t> 모션 데이터 양이 증가함에 따라 메모리 사용량이 선형적으로 증가하기 때문에 </a:t>
            </a:r>
            <a:r>
              <a:rPr lang="ko-KR" altLang="en-US" sz="2200" b="1" dirty="0">
                <a:solidFill>
                  <a:srgbClr val="4B6FED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비용이 많이 든다</a:t>
            </a:r>
            <a:r>
              <a:rPr lang="ko-KR" altLang="en-US" sz="2200" dirty="0">
                <a:latin typeface="NanumGothic" panose="020D0604000000000000" pitchFamily="34" charset="-127"/>
                <a:ea typeface="NanumGothic" panose="020D0604000000000000" pitchFamily="34" charset="-127"/>
              </a:rPr>
              <a:t>는 </a:t>
            </a:r>
            <a:r>
              <a:rPr lang="ko-KR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단점</a:t>
            </a:r>
            <a:r>
              <a:rPr lang="ko-KR" altLang="en-US" sz="2200" dirty="0">
                <a:latin typeface="NanumGothic" panose="020D0604000000000000" pitchFamily="34" charset="-127"/>
                <a:ea typeface="NanumGothic" panose="020D0604000000000000" pitchFamily="34" charset="-127"/>
              </a:rPr>
              <a:t>이 있다</a:t>
            </a:r>
            <a:r>
              <a:rPr lang="en-US" altLang="ko-KR" sz="2200" dirty="0">
                <a:latin typeface="NanumGothic" panose="020D0604000000000000" pitchFamily="34" charset="-127"/>
                <a:ea typeface="NanumGothic" panose="020D0604000000000000" pitchFamily="34" charset="-127"/>
              </a:rPr>
              <a:t>.</a:t>
            </a:r>
            <a:endParaRPr lang="en-US" altLang="ko-KR" sz="2200" dirty="0">
              <a:solidFill>
                <a:srgbClr val="152544"/>
              </a:solidFill>
              <a:ea typeface="Nanum Gothic Regular"/>
            </a:endParaRPr>
          </a:p>
          <a:p>
            <a:pPr marL="608411" lvl="1" indent="-304205">
              <a:lnSpc>
                <a:spcPts val="5354"/>
              </a:lnSpc>
              <a:buFont typeface="Arial"/>
              <a:buChar char="•"/>
            </a:pPr>
            <a:endParaRPr lang="en-US" altLang="ko-KR" sz="2200" dirty="0">
              <a:solidFill>
                <a:srgbClr val="152544"/>
              </a:solidFill>
              <a:ea typeface="Nanum Gothic Regula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55314" y="1813230"/>
            <a:ext cx="8803986" cy="92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9"/>
              </a:lnSpc>
              <a:spcBef>
                <a:spcPct val="0"/>
              </a:spcBef>
            </a:pPr>
            <a:r>
              <a:rPr lang="en-US" sz="4599" dirty="0" err="1">
                <a:solidFill>
                  <a:srgbClr val="000000"/>
                </a:solidFill>
                <a:ea typeface="DoHyeon"/>
              </a:rPr>
              <a:t>소개</a:t>
            </a:r>
            <a:endParaRPr lang="en-US" sz="4599" dirty="0">
              <a:solidFill>
                <a:srgbClr val="000000"/>
              </a:solidFill>
              <a:ea typeface="DoHyeo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3189" y="2890126"/>
            <a:ext cx="19101750" cy="0"/>
          </a:xfrm>
          <a:prstGeom prst="line">
            <a:avLst/>
          </a:prstGeom>
          <a:ln w="2857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813189" y="2728201"/>
            <a:ext cx="323850" cy="323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880518" y="2747251"/>
            <a:ext cx="323850" cy="3238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32194" y="2709151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176279" y="2728201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834327" y="2747251"/>
            <a:ext cx="323850" cy="3238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21266" y="4635881"/>
            <a:ext cx="10753466" cy="50147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28257" y="3662718"/>
            <a:ext cx="4561893" cy="1946327"/>
            <a:chOff x="0" y="0"/>
            <a:chExt cx="6082524" cy="259510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422177"/>
              <a:ext cx="6082524" cy="563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6082524" cy="1029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400">
                  <a:solidFill>
                    <a:srgbClr val="152544"/>
                  </a:solidFill>
                  <a:ea typeface="Nanum Gothic Regular Bold"/>
                </a:rPr>
                <a:t>모션데이터 수집 &amp;</a:t>
              </a:r>
            </a:p>
            <a:p>
              <a:pPr>
                <a:lnSpc>
                  <a:spcPts val="3120"/>
                </a:lnSpc>
              </a:pPr>
              <a:r>
                <a:rPr lang="en-US" sz="2400">
                  <a:solidFill>
                    <a:srgbClr val="152544"/>
                  </a:solidFill>
                  <a:ea typeface="Nanum Gothic Regular Bold"/>
                </a:rPr>
                <a:t>캐릭터 스키닝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857250"/>
            <a:ext cx="13038010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152544"/>
                </a:solidFill>
                <a:ea typeface="DoHyeon Bold"/>
              </a:rPr>
              <a:t>프로젝트 구현 및 실행 흐름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79713" y="3649383"/>
            <a:ext cx="3565880" cy="38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152544"/>
                </a:solidFill>
                <a:ea typeface="Nanum Gothic Regular Bold"/>
              </a:rPr>
              <a:t>사용자 입력 &amp; 궤적 생성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04495" y="3649383"/>
            <a:ext cx="3554857" cy="38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152544"/>
                </a:solidFill>
                <a:ea typeface="Nanum Gothic Regular Bold"/>
              </a:rPr>
              <a:t>포즈/피쳐 DB 생성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91098" y="3618903"/>
            <a:ext cx="2980437" cy="779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152544"/>
                </a:solidFill>
                <a:ea typeface="Nanum Gothic Regular Bold"/>
              </a:rPr>
              <a:t>모션 매칭 알고리즘  &amp;</a:t>
            </a:r>
          </a:p>
          <a:p>
            <a:pPr>
              <a:lnSpc>
                <a:spcPts val="3120"/>
              </a:lnSpc>
            </a:pPr>
            <a:r>
              <a:rPr lang="en-US" sz="2400">
                <a:solidFill>
                  <a:srgbClr val="152544"/>
                </a:solidFill>
                <a:ea typeface="Nanum Gothic Regular Bold"/>
              </a:rPr>
              <a:t>모션 교체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94294" y="3556686"/>
            <a:ext cx="2980437" cy="38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152544"/>
                </a:solidFill>
                <a:ea typeface="Nanum Gothic Regular Bold"/>
              </a:rPr>
              <a:t>관성화 블렌딩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750025" y="1294027"/>
            <a:ext cx="4773365" cy="3584146"/>
            <a:chOff x="0" y="0"/>
            <a:chExt cx="84569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2"/>
              <a:stretch>
                <a:fillRect t="-12556" b="-1255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750025" y="5408827"/>
            <a:ext cx="4773365" cy="3584146"/>
            <a:chOff x="0" y="0"/>
            <a:chExt cx="845693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3"/>
              <a:stretch>
                <a:fillRect t="-13654" b="-1365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114055" y="1793237"/>
            <a:ext cx="4145245" cy="2039594"/>
            <a:chOff x="0" y="-47691"/>
            <a:chExt cx="5526993" cy="271945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040675"/>
              <a:ext cx="5374593" cy="16310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Mixamo에서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걷기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,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달리기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,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웅크리기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,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점프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,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뒤로걷기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등의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다양한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모션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캡쳐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데이터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수집</a:t>
              </a:r>
              <a:endParaRPr lang="en-US" dirty="0">
                <a:solidFill>
                  <a:srgbClr val="152544"/>
                </a:solidFill>
                <a:latin typeface="Nanum Gothic Regular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91"/>
              <a:ext cx="5526993" cy="65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152544"/>
                  </a:solidFill>
                  <a:ea typeface="Nanum Gothic Regular Bold"/>
                </a:rPr>
                <a:t>모션 데이터 수집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114055" y="5958405"/>
            <a:ext cx="4145245" cy="1189069"/>
            <a:chOff x="0" y="-47691"/>
            <a:chExt cx="5526993" cy="1585425"/>
          </a:xfrm>
        </p:grpSpPr>
        <p:sp>
          <p:nvSpPr>
            <p:cNvPr id="22" name="TextBox 22"/>
            <p:cNvSpPr txBox="1"/>
            <p:nvPr/>
          </p:nvSpPr>
          <p:spPr>
            <a:xfrm>
              <a:off x="0" y="1040675"/>
              <a:ext cx="5526993" cy="497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Mixamo에서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제공하는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스키닝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기능</a:t>
              </a:r>
              <a:r>
                <a:rPr lang="en-US" dirty="0">
                  <a:solidFill>
                    <a:srgbClr val="152544"/>
                  </a:solidFill>
                  <a:latin typeface="Nanum Gothic Regular"/>
                </a:rPr>
                <a:t> </a:t>
              </a:r>
              <a:r>
                <a:rPr lang="en-US" dirty="0" err="1">
                  <a:solidFill>
                    <a:srgbClr val="152544"/>
                  </a:solidFill>
                  <a:latin typeface="Nanum Gothic Regular"/>
                </a:rPr>
                <a:t>사용</a:t>
              </a:r>
              <a:endParaRPr lang="en-US" dirty="0">
                <a:solidFill>
                  <a:srgbClr val="152544"/>
                </a:solidFill>
                <a:latin typeface="Nanum Gothic Regular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91"/>
              <a:ext cx="5526993" cy="65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152544"/>
                  </a:solidFill>
                  <a:ea typeface="Nanum Gothic Regular Bold"/>
                </a:rPr>
                <a:t>캐릭터 스키닝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3328988"/>
            <a:ext cx="5576636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52544"/>
                </a:solidFill>
                <a:ea typeface="DoHyeon Bold"/>
              </a:rPr>
              <a:t>모션 데이터 수집 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52544"/>
                </a:solidFill>
                <a:latin typeface="DoHyeon"/>
              </a:rPr>
              <a:t>&amp;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52544"/>
                </a:solidFill>
                <a:ea typeface="DoHyeon Bold"/>
              </a:rPr>
              <a:t>캐릭터 스키닝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6993514" cy="8229600"/>
            <a:chOff x="0" y="0"/>
            <a:chExt cx="5396230" cy="6350000"/>
          </a:xfrm>
        </p:grpSpPr>
        <p:sp>
          <p:nvSpPr>
            <p:cNvPr id="3" name="Freeform 3"/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5373370" y="610870"/>
                  </a:moveTo>
                  <a:lnTo>
                    <a:pt x="5373370" y="953770"/>
                  </a:lnTo>
                  <a:moveTo>
                    <a:pt x="5373370" y="953770"/>
                  </a:moveTo>
                  <a:lnTo>
                    <a:pt x="5373370" y="6079490"/>
                  </a:lnTo>
                  <a:cubicBezTo>
                    <a:pt x="5373370" y="6216650"/>
                    <a:pt x="5262880" y="6327140"/>
                    <a:pt x="5125720" y="6327140"/>
                  </a:cubicBezTo>
                  <a:lnTo>
                    <a:pt x="247650" y="6327140"/>
                  </a:lnTo>
                  <a:cubicBezTo>
                    <a:pt x="110490" y="6327140"/>
                    <a:pt x="0" y="6216650"/>
                    <a:pt x="0" y="6079490"/>
                  </a:cubicBezTo>
                  <a:lnTo>
                    <a:pt x="0" y="247650"/>
                  </a:lnTo>
                  <a:cubicBezTo>
                    <a:pt x="0" y="110490"/>
                    <a:pt x="110490" y="0"/>
                    <a:pt x="247650" y="0"/>
                  </a:cubicBezTo>
                  <a:lnTo>
                    <a:pt x="5125720" y="0"/>
                  </a:lnTo>
                  <a:cubicBezTo>
                    <a:pt x="5262880" y="0"/>
                    <a:pt x="5373370" y="110490"/>
                    <a:pt x="5373370" y="247650"/>
                  </a:cubicBezTo>
                  <a:lnTo>
                    <a:pt x="5373370" y="610870"/>
                  </a:lnTo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5148580" y="471170"/>
              <a:ext cx="236220" cy="5868670"/>
            </a:xfrm>
            <a:custGeom>
              <a:avLst/>
              <a:gdLst/>
              <a:ahLst/>
              <a:cxnLst/>
              <a:rect l="l" t="t" r="r" b="b"/>
              <a:pathLst>
                <a:path w="236220" h="5868670">
                  <a:moveTo>
                    <a:pt x="236220" y="240030"/>
                  </a:moveTo>
                  <a:lnTo>
                    <a:pt x="236220" y="494030"/>
                  </a:lnTo>
                  <a:moveTo>
                    <a:pt x="236220" y="494030"/>
                  </a:moveTo>
                  <a:lnTo>
                    <a:pt x="236220" y="5868670"/>
                  </a:lnTo>
                  <a:lnTo>
                    <a:pt x="0" y="5868670"/>
                  </a:lnTo>
                  <a:lnTo>
                    <a:pt x="0" y="0"/>
                  </a:lnTo>
                  <a:lnTo>
                    <a:pt x="236220" y="0"/>
                  </a:lnTo>
                  <a:lnTo>
                    <a:pt x="236220" y="24003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1430" y="11430"/>
              <a:ext cx="5373370" cy="4245610"/>
            </a:xfrm>
            <a:custGeom>
              <a:avLst/>
              <a:gdLst/>
              <a:ahLst/>
              <a:cxnLst/>
              <a:rect l="l" t="t" r="r" b="b"/>
              <a:pathLst>
                <a:path w="5373370" h="4245610">
                  <a:moveTo>
                    <a:pt x="5373370" y="2345690"/>
                  </a:moveTo>
                  <a:lnTo>
                    <a:pt x="5373370" y="4182110"/>
                  </a:lnTo>
                  <a:cubicBezTo>
                    <a:pt x="5373370" y="4217670"/>
                    <a:pt x="5344160" y="4245610"/>
                    <a:pt x="5309870" y="4245610"/>
                  </a:cubicBezTo>
                  <a:lnTo>
                    <a:pt x="5201920" y="4245610"/>
                  </a:lnTo>
                  <a:cubicBezTo>
                    <a:pt x="5166360" y="4245610"/>
                    <a:pt x="5138420" y="4216400"/>
                    <a:pt x="5138420" y="4182110"/>
                  </a:cubicBezTo>
                  <a:lnTo>
                    <a:pt x="5138420" y="2345690"/>
                  </a:lnTo>
                  <a:cubicBezTo>
                    <a:pt x="5138420" y="2310130"/>
                    <a:pt x="5167630" y="2282190"/>
                    <a:pt x="5201920" y="2282190"/>
                  </a:cubicBezTo>
                  <a:lnTo>
                    <a:pt x="5309870" y="2282190"/>
                  </a:lnTo>
                  <a:cubicBezTo>
                    <a:pt x="5344160" y="2282190"/>
                    <a:pt x="5373370" y="2310130"/>
                    <a:pt x="5373370" y="2345690"/>
                  </a:cubicBezTo>
                  <a:close/>
                  <a:moveTo>
                    <a:pt x="5126990" y="0"/>
                  </a:moveTo>
                  <a:lnTo>
                    <a:pt x="246380" y="0"/>
                  </a:lnTo>
                  <a:cubicBezTo>
                    <a:pt x="110490" y="0"/>
                    <a:pt x="0" y="110490"/>
                    <a:pt x="0" y="246380"/>
                  </a:cubicBezTo>
                  <a:lnTo>
                    <a:pt x="0" y="458470"/>
                  </a:lnTo>
                  <a:lnTo>
                    <a:pt x="5373370" y="458470"/>
                  </a:lnTo>
                  <a:lnTo>
                    <a:pt x="5373370" y="246380"/>
                  </a:lnTo>
                  <a:cubicBezTo>
                    <a:pt x="5373370" y="110490"/>
                    <a:pt x="5262880" y="0"/>
                    <a:pt x="5126990" y="0"/>
                  </a:cubicBezTo>
                  <a:close/>
                </a:path>
              </a:pathLst>
            </a:custGeom>
            <a:solidFill>
              <a:srgbClr val="4B6F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20980" y="160020"/>
              <a:ext cx="651510" cy="162560"/>
            </a:xfrm>
            <a:custGeom>
              <a:avLst/>
              <a:gdLst/>
              <a:ahLst/>
              <a:cxnLst/>
              <a:rect l="l" t="t" r="r" b="b"/>
              <a:pathLst>
                <a:path w="651510" h="16256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5560"/>
                    <a:pt x="162560" y="81280"/>
                  </a:cubicBezTo>
                  <a:close/>
                  <a:moveTo>
                    <a:pt x="570230" y="0"/>
                  </a:moveTo>
                  <a:cubicBezTo>
                    <a:pt x="525780" y="0"/>
                    <a:pt x="488950" y="36830"/>
                    <a:pt x="488950" y="81280"/>
                  </a:cubicBezTo>
                  <a:cubicBezTo>
                    <a:pt x="488950" y="125730"/>
                    <a:pt x="525780" y="162560"/>
                    <a:pt x="570230" y="162560"/>
                  </a:cubicBezTo>
                  <a:cubicBezTo>
                    <a:pt x="614680" y="162560"/>
                    <a:pt x="651510" y="125730"/>
                    <a:pt x="651510" y="81280"/>
                  </a:cubicBezTo>
                  <a:cubicBezTo>
                    <a:pt x="651510" y="36830"/>
                    <a:pt x="614680" y="0"/>
                    <a:pt x="570230" y="0"/>
                  </a:cubicBezTo>
                  <a:close/>
                  <a:moveTo>
                    <a:pt x="325120" y="0"/>
                  </a:moveTo>
                  <a:cubicBezTo>
                    <a:pt x="280670" y="0"/>
                    <a:pt x="243840" y="36830"/>
                    <a:pt x="243840" y="81280"/>
                  </a:cubicBezTo>
                  <a:cubicBezTo>
                    <a:pt x="243840" y="125730"/>
                    <a:pt x="280670" y="162560"/>
                    <a:pt x="325120" y="162560"/>
                  </a:cubicBezTo>
                  <a:cubicBezTo>
                    <a:pt x="369570" y="162560"/>
                    <a:pt x="406400" y="125730"/>
                    <a:pt x="406400" y="81280"/>
                  </a:cubicBezTo>
                  <a:cubicBezTo>
                    <a:pt x="406400" y="36830"/>
                    <a:pt x="370840" y="0"/>
                    <a:pt x="3251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397500" cy="6350000"/>
            </a:xfrm>
            <a:custGeom>
              <a:avLst/>
              <a:gdLst/>
              <a:ahLst/>
              <a:cxnLst/>
              <a:rect l="l" t="t" r="r" b="b"/>
              <a:pathLst>
                <a:path w="5397500" h="6350000">
                  <a:moveTo>
                    <a:pt x="5137150" y="0"/>
                  </a:moveTo>
                  <a:lnTo>
                    <a:pt x="259080" y="0"/>
                  </a:lnTo>
                  <a:cubicBezTo>
                    <a:pt x="115570" y="0"/>
                    <a:pt x="0" y="115570"/>
                    <a:pt x="0" y="259080"/>
                  </a:cubicBezTo>
                  <a:lnTo>
                    <a:pt x="0" y="6090920"/>
                  </a:lnTo>
                  <a:cubicBezTo>
                    <a:pt x="0" y="6234430"/>
                    <a:pt x="115570" y="6350000"/>
                    <a:pt x="259080" y="6350000"/>
                  </a:cubicBezTo>
                  <a:lnTo>
                    <a:pt x="5137150" y="6350000"/>
                  </a:lnTo>
                  <a:cubicBezTo>
                    <a:pt x="5140960" y="6350000"/>
                    <a:pt x="5143500" y="6350000"/>
                    <a:pt x="5147310" y="6350000"/>
                  </a:cubicBezTo>
                  <a:lnTo>
                    <a:pt x="5148580" y="6350000"/>
                  </a:lnTo>
                  <a:cubicBezTo>
                    <a:pt x="5149850" y="6350000"/>
                    <a:pt x="5149850" y="6350000"/>
                    <a:pt x="5151120" y="6350000"/>
                  </a:cubicBezTo>
                  <a:cubicBezTo>
                    <a:pt x="5288280" y="6343650"/>
                    <a:pt x="5397500" y="6230620"/>
                    <a:pt x="5397500" y="6092190"/>
                  </a:cubicBezTo>
                  <a:lnTo>
                    <a:pt x="5397500" y="4145280"/>
                  </a:lnTo>
                  <a:lnTo>
                    <a:pt x="5397500" y="2406650"/>
                  </a:lnTo>
                  <a:lnTo>
                    <a:pt x="5397500" y="471170"/>
                  </a:lnTo>
                  <a:lnTo>
                    <a:pt x="5397500" y="259080"/>
                  </a:lnTo>
                  <a:cubicBezTo>
                    <a:pt x="5396230" y="115570"/>
                    <a:pt x="5279390" y="0"/>
                    <a:pt x="5137150" y="0"/>
                  </a:cubicBezTo>
                  <a:close/>
                  <a:moveTo>
                    <a:pt x="259080" y="22860"/>
                  </a:moveTo>
                  <a:lnTo>
                    <a:pt x="5137150" y="22860"/>
                  </a:lnTo>
                  <a:cubicBezTo>
                    <a:pt x="5267960" y="22860"/>
                    <a:pt x="5373370" y="128270"/>
                    <a:pt x="5373370" y="259080"/>
                  </a:cubicBezTo>
                  <a:lnTo>
                    <a:pt x="5373370" y="459740"/>
                  </a:lnTo>
                  <a:lnTo>
                    <a:pt x="5147310" y="459740"/>
                  </a:lnTo>
                  <a:lnTo>
                    <a:pt x="22860" y="459740"/>
                  </a:lnTo>
                  <a:lnTo>
                    <a:pt x="22860" y="259080"/>
                  </a:lnTo>
                  <a:cubicBezTo>
                    <a:pt x="22860" y="128270"/>
                    <a:pt x="128270" y="22860"/>
                    <a:pt x="259080" y="22860"/>
                  </a:cubicBezTo>
                  <a:close/>
                  <a:moveTo>
                    <a:pt x="22860" y="6090920"/>
                  </a:moveTo>
                  <a:lnTo>
                    <a:pt x="22860" y="481330"/>
                  </a:lnTo>
                  <a:lnTo>
                    <a:pt x="5137150" y="481330"/>
                  </a:lnTo>
                  <a:lnTo>
                    <a:pt x="5137150" y="6327140"/>
                  </a:lnTo>
                  <a:lnTo>
                    <a:pt x="259080" y="6327140"/>
                  </a:lnTo>
                  <a:cubicBezTo>
                    <a:pt x="128270" y="6327140"/>
                    <a:pt x="22860" y="6221730"/>
                    <a:pt x="22860" y="6090920"/>
                  </a:cubicBezTo>
                  <a:close/>
                  <a:moveTo>
                    <a:pt x="5373370" y="6090920"/>
                  </a:moveTo>
                  <a:cubicBezTo>
                    <a:pt x="5373370" y="6214110"/>
                    <a:pt x="5279390" y="6314440"/>
                    <a:pt x="5158740" y="6325870"/>
                  </a:cubicBezTo>
                  <a:lnTo>
                    <a:pt x="5158740" y="4216400"/>
                  </a:lnTo>
                  <a:cubicBezTo>
                    <a:pt x="5181600" y="4248150"/>
                    <a:pt x="5218430" y="4269740"/>
                    <a:pt x="5260340" y="4269740"/>
                  </a:cubicBezTo>
                  <a:lnTo>
                    <a:pt x="5270500" y="4269740"/>
                  </a:lnTo>
                  <a:cubicBezTo>
                    <a:pt x="5312410" y="4269740"/>
                    <a:pt x="5350510" y="4248150"/>
                    <a:pt x="5372100" y="4216400"/>
                  </a:cubicBezTo>
                  <a:lnTo>
                    <a:pt x="5372100" y="6090920"/>
                  </a:lnTo>
                  <a:lnTo>
                    <a:pt x="5373370" y="6090920"/>
                  </a:lnTo>
                  <a:close/>
                  <a:moveTo>
                    <a:pt x="5158740" y="4145280"/>
                  </a:moveTo>
                  <a:lnTo>
                    <a:pt x="5158740" y="2406650"/>
                  </a:lnTo>
                  <a:cubicBezTo>
                    <a:pt x="5158740" y="2350770"/>
                    <a:pt x="5204460" y="2305050"/>
                    <a:pt x="5260340" y="2305050"/>
                  </a:cubicBezTo>
                  <a:lnTo>
                    <a:pt x="5270500" y="2305050"/>
                  </a:lnTo>
                  <a:cubicBezTo>
                    <a:pt x="5326380" y="2305050"/>
                    <a:pt x="5372100" y="2350770"/>
                    <a:pt x="5372100" y="2406650"/>
                  </a:cubicBezTo>
                  <a:lnTo>
                    <a:pt x="5372100" y="4145280"/>
                  </a:lnTo>
                  <a:cubicBezTo>
                    <a:pt x="5372100" y="4201160"/>
                    <a:pt x="5326380" y="4246880"/>
                    <a:pt x="5270500" y="4246880"/>
                  </a:cubicBezTo>
                  <a:lnTo>
                    <a:pt x="5260340" y="4246880"/>
                  </a:lnTo>
                  <a:cubicBezTo>
                    <a:pt x="5204460" y="4246880"/>
                    <a:pt x="5158740" y="4201160"/>
                    <a:pt x="5158740" y="4145280"/>
                  </a:cubicBezTo>
                  <a:close/>
                  <a:moveTo>
                    <a:pt x="5271770" y="2282190"/>
                  </a:moveTo>
                  <a:lnTo>
                    <a:pt x="5261610" y="2282190"/>
                  </a:lnTo>
                  <a:cubicBezTo>
                    <a:pt x="5219700" y="2282190"/>
                    <a:pt x="5181600" y="2303780"/>
                    <a:pt x="5160010" y="2335530"/>
                  </a:cubicBezTo>
                  <a:lnTo>
                    <a:pt x="5160010" y="481330"/>
                  </a:lnTo>
                  <a:lnTo>
                    <a:pt x="5374640" y="481330"/>
                  </a:lnTo>
                  <a:lnTo>
                    <a:pt x="5374640" y="2334260"/>
                  </a:lnTo>
                  <a:cubicBezTo>
                    <a:pt x="5350510" y="2303780"/>
                    <a:pt x="5313680" y="2282190"/>
                    <a:pt x="5271770" y="2282190"/>
                  </a:cubicBezTo>
                  <a:close/>
                  <a:moveTo>
                    <a:pt x="302260" y="332740"/>
                  </a:moveTo>
                  <a:cubicBezTo>
                    <a:pt x="353060" y="332740"/>
                    <a:pt x="394970" y="290830"/>
                    <a:pt x="394970" y="240030"/>
                  </a:cubicBezTo>
                  <a:cubicBezTo>
                    <a:pt x="394970" y="189230"/>
                    <a:pt x="353060" y="147320"/>
                    <a:pt x="302260" y="147320"/>
                  </a:cubicBezTo>
                  <a:cubicBezTo>
                    <a:pt x="251460" y="147320"/>
                    <a:pt x="209550" y="190500"/>
                    <a:pt x="209550" y="241300"/>
                  </a:cubicBezTo>
                  <a:cubicBezTo>
                    <a:pt x="209550" y="292100"/>
                    <a:pt x="251460" y="332740"/>
                    <a:pt x="302260" y="332740"/>
                  </a:cubicBezTo>
                  <a:close/>
                  <a:moveTo>
                    <a:pt x="302260" y="171450"/>
                  </a:moveTo>
                  <a:cubicBezTo>
                    <a:pt x="340360" y="171450"/>
                    <a:pt x="372110" y="203200"/>
                    <a:pt x="372110" y="241300"/>
                  </a:cubicBezTo>
                  <a:cubicBezTo>
                    <a:pt x="372110" y="279400"/>
                    <a:pt x="340360" y="311150"/>
                    <a:pt x="302260" y="311150"/>
                  </a:cubicBezTo>
                  <a:cubicBezTo>
                    <a:pt x="264160" y="311150"/>
                    <a:pt x="232410" y="279400"/>
                    <a:pt x="232410" y="241300"/>
                  </a:cubicBezTo>
                  <a:cubicBezTo>
                    <a:pt x="232410" y="201930"/>
                    <a:pt x="264160" y="171450"/>
                    <a:pt x="302260" y="171450"/>
                  </a:cubicBezTo>
                  <a:close/>
                  <a:moveTo>
                    <a:pt x="546100" y="332740"/>
                  </a:moveTo>
                  <a:cubicBezTo>
                    <a:pt x="596900" y="332740"/>
                    <a:pt x="638810" y="290830"/>
                    <a:pt x="638810" y="240030"/>
                  </a:cubicBezTo>
                  <a:cubicBezTo>
                    <a:pt x="638810" y="189230"/>
                    <a:pt x="596900" y="148590"/>
                    <a:pt x="546100" y="148590"/>
                  </a:cubicBezTo>
                  <a:cubicBezTo>
                    <a:pt x="495300" y="148590"/>
                    <a:pt x="454660" y="190500"/>
                    <a:pt x="454660" y="241300"/>
                  </a:cubicBezTo>
                  <a:cubicBezTo>
                    <a:pt x="454660" y="292100"/>
                    <a:pt x="495300" y="332740"/>
                    <a:pt x="546100" y="332740"/>
                  </a:cubicBezTo>
                  <a:close/>
                  <a:moveTo>
                    <a:pt x="546100" y="171450"/>
                  </a:moveTo>
                  <a:cubicBezTo>
                    <a:pt x="584200" y="171450"/>
                    <a:pt x="615950" y="203200"/>
                    <a:pt x="615950" y="241300"/>
                  </a:cubicBezTo>
                  <a:cubicBezTo>
                    <a:pt x="615950" y="279400"/>
                    <a:pt x="584200" y="311150"/>
                    <a:pt x="546100" y="311150"/>
                  </a:cubicBezTo>
                  <a:cubicBezTo>
                    <a:pt x="508000" y="311150"/>
                    <a:pt x="476250" y="279400"/>
                    <a:pt x="476250" y="241300"/>
                  </a:cubicBezTo>
                  <a:cubicBezTo>
                    <a:pt x="476250" y="201930"/>
                    <a:pt x="508000" y="171450"/>
                    <a:pt x="546100" y="171450"/>
                  </a:cubicBezTo>
                  <a:close/>
                  <a:moveTo>
                    <a:pt x="791210" y="332740"/>
                  </a:moveTo>
                  <a:cubicBezTo>
                    <a:pt x="842010" y="332740"/>
                    <a:pt x="883920" y="290830"/>
                    <a:pt x="883920" y="240030"/>
                  </a:cubicBezTo>
                  <a:cubicBezTo>
                    <a:pt x="883920" y="189230"/>
                    <a:pt x="842010" y="147320"/>
                    <a:pt x="791210" y="147320"/>
                  </a:cubicBezTo>
                  <a:cubicBezTo>
                    <a:pt x="740410" y="147320"/>
                    <a:pt x="698500" y="190500"/>
                    <a:pt x="698500" y="241300"/>
                  </a:cubicBezTo>
                  <a:cubicBezTo>
                    <a:pt x="698500" y="292100"/>
                    <a:pt x="740410" y="332740"/>
                    <a:pt x="791210" y="332740"/>
                  </a:cubicBezTo>
                  <a:close/>
                  <a:moveTo>
                    <a:pt x="791210" y="171450"/>
                  </a:moveTo>
                  <a:cubicBezTo>
                    <a:pt x="829310" y="171450"/>
                    <a:pt x="861060" y="203200"/>
                    <a:pt x="861060" y="241300"/>
                  </a:cubicBezTo>
                  <a:cubicBezTo>
                    <a:pt x="861060" y="279400"/>
                    <a:pt x="829310" y="311150"/>
                    <a:pt x="791210" y="311150"/>
                  </a:cubicBezTo>
                  <a:cubicBezTo>
                    <a:pt x="753110" y="311150"/>
                    <a:pt x="721360" y="279400"/>
                    <a:pt x="721360" y="241300"/>
                  </a:cubicBezTo>
                  <a:cubicBezTo>
                    <a:pt x="721360" y="201930"/>
                    <a:pt x="751840" y="171450"/>
                    <a:pt x="791210" y="171450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763000" y="2095185"/>
            <a:ext cx="8020333" cy="5343120"/>
            <a:chOff x="-508000" y="-133350"/>
            <a:chExt cx="10693777" cy="7124159"/>
          </a:xfrm>
        </p:grpSpPr>
        <p:sp>
          <p:nvSpPr>
            <p:cNvPr id="9" name="TextBox 9"/>
            <p:cNvSpPr txBox="1"/>
            <p:nvPr/>
          </p:nvSpPr>
          <p:spPr>
            <a:xfrm>
              <a:off x="0" y="-133350"/>
              <a:ext cx="10185777" cy="114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5000">
                  <a:solidFill>
                    <a:srgbClr val="152544"/>
                  </a:solidFill>
                  <a:ea typeface="DoHyeon Bold"/>
                </a:rPr>
                <a:t>포즈 DB 생성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508000" y="1360379"/>
              <a:ext cx="10693777" cy="5630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74981" lvl="1" indent="-237491">
                <a:lnSpc>
                  <a:spcPts val="3696"/>
                </a:lnSpc>
                <a:buFont typeface="Arial"/>
                <a:buChar char="•"/>
              </a:pP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수집한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애니메이션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데이터에서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모든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프레임에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대해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정보를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추출한다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474981" lvl="1" indent="-237491">
                <a:lnSpc>
                  <a:spcPts val="3696"/>
                </a:lnSpc>
                <a:buFont typeface="Arial"/>
                <a:buChar char="•"/>
              </a:pP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각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프레임별로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애니메이션</a:t>
              </a:r>
              <a:r>
                <a:rPr lang="en-US" sz="2100" b="1" dirty="0">
                  <a:solidFill>
                    <a:srgbClr val="4B6FED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정보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와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조인트</a:t>
              </a:r>
              <a:r>
                <a:rPr lang="en-US" sz="2100" b="1" dirty="0">
                  <a:solidFill>
                    <a:srgbClr val="4B6FED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정보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를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추출한다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. </a:t>
              </a:r>
            </a:p>
            <a:p>
              <a:pPr marL="474981" lvl="1" indent="-237491">
                <a:lnSpc>
                  <a:spcPts val="3696"/>
                </a:lnSpc>
                <a:buFont typeface="Arial"/>
                <a:buChar char="•"/>
              </a:pPr>
              <a:endParaRPr lang="en-US" sz="2100" dirty="0">
                <a:solidFill>
                  <a:srgbClr val="152544"/>
                </a:solidFill>
                <a:ea typeface="Nanum Gothic Regular"/>
              </a:endParaRPr>
            </a:p>
            <a:p>
              <a:pPr marL="474981" lvl="1" indent="-237491">
                <a:lnSpc>
                  <a:spcPts val="3696"/>
                </a:lnSpc>
                <a:buFont typeface="Arial"/>
                <a:buChar char="•"/>
              </a:pPr>
              <a:r>
                <a:rPr lang="en-US" sz="2100" dirty="0" err="1">
                  <a:solidFill>
                    <a:srgbClr val="4B6FED"/>
                  </a:solidFill>
                  <a:ea typeface="Nanum Gothic Regular Bold"/>
                </a:rPr>
                <a:t>애니메이션</a:t>
              </a:r>
              <a:r>
                <a:rPr lang="en-US" sz="21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100" dirty="0" err="1">
                  <a:solidFill>
                    <a:srgbClr val="4B6FED"/>
                  </a:solidFill>
                  <a:ea typeface="Nanum Gothic Regular Bold"/>
                </a:rPr>
                <a:t>정보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는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파일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이름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전체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포즈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DB에서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 현재 애니메이션의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시작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/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끝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인덱스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 및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현재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프레임의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인덱스를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포함한다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474981" lvl="1" indent="-237491">
                <a:lnSpc>
                  <a:spcPts val="3696"/>
                </a:lnSpc>
                <a:buFont typeface="Arial"/>
                <a:buChar char="•"/>
              </a:pPr>
              <a:r>
                <a:rPr lang="en-US" sz="2100" dirty="0" err="1">
                  <a:solidFill>
                    <a:srgbClr val="4B6FED"/>
                  </a:solidFill>
                  <a:ea typeface="Nanum Gothic Regular Bold"/>
                </a:rPr>
                <a:t>조인트</a:t>
              </a:r>
              <a:r>
                <a:rPr lang="en-US" sz="2100" dirty="0">
                  <a:solidFill>
                    <a:srgbClr val="4B6FED"/>
                  </a:solidFill>
                  <a:ea typeface="Nanum Gothic Regular Bold"/>
                </a:rPr>
                <a:t> </a:t>
              </a:r>
              <a:r>
                <a:rPr lang="en-US" sz="2100" dirty="0" err="1">
                  <a:solidFill>
                    <a:srgbClr val="4B6FED"/>
                  </a:solidFill>
                  <a:ea typeface="Nanum Gothic Regular Bold"/>
                </a:rPr>
                <a:t>정보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는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각 조인트의 </a:t>
              </a:r>
              <a:r>
                <a:rPr lang="en-US" altLang="ko-KR" sz="2100" dirty="0">
                  <a:solidFill>
                    <a:srgbClr val="152544"/>
                  </a:solidFill>
                  <a:ea typeface="Nanum Gothic Regular"/>
                </a:rPr>
                <a:t>(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부모</a:t>
              </a:r>
              <a:r>
                <a:rPr lang="en-US" altLang="ko-KR" sz="2100" dirty="0">
                  <a:solidFill>
                    <a:srgbClr val="152544"/>
                  </a:solidFill>
                  <a:ea typeface="Nanum Gothic Regular"/>
                </a:rPr>
                <a:t>)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상대적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/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글로벌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위치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회전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속도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정보를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포함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한다</a:t>
              </a:r>
              <a:r>
                <a:rPr lang="en-US" altLang="ko-KR" sz="2100" dirty="0">
                  <a:solidFill>
                    <a:srgbClr val="152544"/>
                  </a:solidFill>
                  <a:ea typeface="Nanum Gothic Regular"/>
                </a:rPr>
                <a:t>.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*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조인트는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캐릭터를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구성하는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bone들을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의미한다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Nanum Gothic Regular"/>
                </a:rPr>
                <a:t>.</a:t>
              </a:r>
            </a:p>
            <a:p>
              <a:pPr>
                <a:lnSpc>
                  <a:spcPts val="3696"/>
                </a:lnSpc>
              </a:pPr>
              <a:endParaRPr lang="en-US" sz="2100" dirty="0">
                <a:solidFill>
                  <a:srgbClr val="152544"/>
                </a:solidFill>
                <a:ea typeface="Nanum Gothic Regular"/>
              </a:endParaRPr>
            </a:p>
            <a:p>
              <a:pPr>
                <a:lnSpc>
                  <a:spcPts val="3696"/>
                </a:lnSpc>
              </a:pPr>
              <a:endParaRPr lang="en-US" sz="2100" dirty="0">
                <a:solidFill>
                  <a:srgbClr val="152544"/>
                </a:solidFill>
                <a:ea typeface="Nanum Gothic Regular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412" y="2206809"/>
            <a:ext cx="7912141" cy="6242298"/>
            <a:chOff x="-335936" y="-133350"/>
            <a:chExt cx="10549521" cy="8323062"/>
          </a:xfrm>
        </p:grpSpPr>
        <p:sp>
          <p:nvSpPr>
            <p:cNvPr id="3" name="TextBox 3"/>
            <p:cNvSpPr txBox="1"/>
            <p:nvPr/>
          </p:nvSpPr>
          <p:spPr>
            <a:xfrm>
              <a:off x="0" y="-133350"/>
              <a:ext cx="10213585" cy="114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5000">
                  <a:solidFill>
                    <a:srgbClr val="152544"/>
                  </a:solidFill>
                  <a:ea typeface="DoHyeon"/>
                </a:rPr>
                <a:t>피쳐 DB 생성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335936" y="1663483"/>
              <a:ext cx="10213585" cy="65262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74981" lvl="1" indent="-237491">
                <a:lnSpc>
                  <a:spcPts val="3542"/>
                </a:lnSpc>
                <a:buFont typeface="Arial"/>
                <a:buChar char="•"/>
              </a:pPr>
              <a:r>
                <a:rPr lang="en-US" altLang="ko-Kore-KR" sz="2100" dirty="0" err="1">
                  <a:solidFill>
                    <a:srgbClr val="152544"/>
                  </a:solidFill>
                  <a:ea typeface="Nanum Gothic Regular"/>
                </a:rPr>
                <a:t>미리</a:t>
              </a:r>
              <a:r>
                <a:rPr lang="en-US" altLang="ko-Kore-KR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altLang="ko-Kore-KR" sz="2100" dirty="0" err="1">
                  <a:solidFill>
                    <a:srgbClr val="152544"/>
                  </a:solidFill>
                  <a:ea typeface="Nanum Gothic Regular"/>
                </a:rPr>
                <a:t>생성해둔</a:t>
              </a:r>
              <a:r>
                <a:rPr lang="en-US" altLang="ko-Kore-KR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altLang="ko-Kore-KR" sz="2100" b="1" dirty="0" err="1">
                  <a:solidFill>
                    <a:srgbClr val="4B6FED"/>
                  </a:solidFill>
                  <a:ea typeface="Nanum Gothic Regular"/>
                </a:rPr>
                <a:t>포즈</a:t>
              </a:r>
              <a:r>
                <a:rPr lang="en-US" altLang="ko-Kore-KR" sz="2100" b="1" dirty="0">
                  <a:solidFill>
                    <a:srgbClr val="4B6FED"/>
                  </a:solidFill>
                  <a:ea typeface="Nanum Gothic Regular"/>
                </a:rPr>
                <a:t> </a:t>
              </a:r>
              <a:r>
                <a:rPr lang="en-US" altLang="ko-Kore-KR" sz="2100" b="1" dirty="0" err="1">
                  <a:solidFill>
                    <a:srgbClr val="4B6FED"/>
                  </a:solidFill>
                  <a:ea typeface="Nanum Gothic Regular"/>
                </a:rPr>
                <a:t>DB</a:t>
              </a:r>
              <a:r>
                <a:rPr lang="en-US" altLang="ko-Kore-KR" sz="2100" dirty="0" err="1">
                  <a:solidFill>
                    <a:srgbClr val="152544"/>
                  </a:solidFill>
                  <a:ea typeface="Nanum Gothic Regular"/>
                </a:rPr>
                <a:t>의</a:t>
              </a:r>
              <a:r>
                <a:rPr lang="en-US" altLang="ko-Kore-KR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altLang="ko-Kore-KR" sz="2100" dirty="0" err="1">
                  <a:solidFill>
                    <a:srgbClr val="152544"/>
                  </a:solidFill>
                  <a:ea typeface="Nanum Gothic Regular"/>
                </a:rPr>
                <a:t>정보를</a:t>
              </a:r>
              <a:r>
                <a:rPr lang="en-US" altLang="ko-Kore-KR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altLang="ko-Kore-KR" sz="2100" dirty="0" err="1">
                  <a:solidFill>
                    <a:srgbClr val="152544"/>
                  </a:solidFill>
                  <a:ea typeface="Nanum Gothic Regular"/>
                </a:rPr>
                <a:t>가공해서</a:t>
              </a:r>
              <a:r>
                <a:rPr lang="en-US" altLang="ko-Kore-KR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altLang="ko-Kore-KR" sz="2100" b="1" dirty="0" err="1">
                  <a:solidFill>
                    <a:srgbClr val="4B6FED"/>
                  </a:solidFill>
                  <a:ea typeface="Nanum Gothic Regular"/>
                </a:rPr>
                <a:t>피쳐</a:t>
              </a:r>
              <a:r>
                <a:rPr lang="en-US" altLang="ko-Kore-KR" sz="2100" b="1" dirty="0">
                  <a:solidFill>
                    <a:srgbClr val="4B6FED"/>
                  </a:solidFill>
                  <a:ea typeface="Nanum Gothic Regular"/>
                </a:rPr>
                <a:t> </a:t>
              </a:r>
              <a:r>
                <a:rPr lang="en-US" altLang="ko-Kore-KR" sz="2100" b="1" dirty="0" err="1">
                  <a:solidFill>
                    <a:srgbClr val="4B6FED"/>
                  </a:solidFill>
                  <a:ea typeface="Nanum Gothic Regular"/>
                </a:rPr>
                <a:t>DB</a:t>
              </a:r>
              <a:r>
                <a:rPr lang="en-US" altLang="ko-Kore-KR" sz="2100" dirty="0" err="1">
                  <a:solidFill>
                    <a:srgbClr val="152544"/>
                  </a:solidFill>
                  <a:ea typeface="Nanum Gothic Regular"/>
                </a:rPr>
                <a:t>를</a:t>
              </a:r>
              <a:r>
                <a:rPr lang="en-US" altLang="ko-Kore-KR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altLang="ko-Kore-KR" sz="2100" dirty="0" err="1">
                  <a:solidFill>
                    <a:srgbClr val="152544"/>
                  </a:solidFill>
                  <a:ea typeface="Nanum Gothic Regular"/>
                </a:rPr>
                <a:t>생성한다</a:t>
              </a:r>
              <a:r>
                <a:rPr lang="en-US" altLang="ko-Kore-KR" sz="2100" dirty="0">
                  <a:solidFill>
                    <a:srgbClr val="152544"/>
                  </a:solidFill>
                  <a:ea typeface="Nanum Gothic Regular"/>
                </a:rPr>
                <a:t>.</a:t>
              </a:r>
              <a:endParaRPr lang="en-US" sz="2100" dirty="0">
                <a:solidFill>
                  <a:srgbClr val="4B6FED"/>
                </a:solidFill>
                <a:latin typeface="Nanum Gothic Regular Bold"/>
              </a:endParaRPr>
            </a:p>
            <a:p>
              <a:pPr marL="474981" lvl="1" indent="-237491">
                <a:lnSpc>
                  <a:spcPts val="3542"/>
                </a:lnSpc>
                <a:buFont typeface="Arial"/>
                <a:buChar char="•"/>
              </a:pPr>
              <a:r>
                <a:rPr lang="ko-KR" altLang="en-US" sz="2100" b="1" dirty="0" err="1">
                  <a:solidFill>
                    <a:srgbClr val="4B6FED"/>
                  </a:solidFill>
                  <a:latin typeface="Nanum Gothic Regular Bold"/>
                </a:rPr>
                <a:t>피쳐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는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  모션 일치 알고리즘에서 최적의 모션을 구하기 위해 필요한 속성이다</a:t>
              </a:r>
              <a:r>
                <a:rPr lang="en-US" altLang="ko-KR" sz="21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474981" lvl="1" indent="-237491">
                <a:lnSpc>
                  <a:spcPts val="3542"/>
                </a:lnSpc>
                <a:buFont typeface="Arial"/>
                <a:buChar char="•"/>
              </a:pP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포즈 데이터를</a:t>
              </a:r>
              <a:r>
                <a:rPr lang="ko-KR" altLang="en-US" sz="2100" b="1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ko-KR" altLang="en-US" sz="2100" b="1" dirty="0">
                  <a:solidFill>
                    <a:srgbClr val="4B6FED"/>
                  </a:solidFill>
                  <a:ea typeface="Nanum Gothic Regular"/>
                </a:rPr>
                <a:t>대표하는 몇가지 특징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들만 추출해서 </a:t>
              </a:r>
              <a:r>
                <a:rPr lang="ko-KR" altLang="en-US" sz="2100" dirty="0" err="1">
                  <a:solidFill>
                    <a:srgbClr val="152544"/>
                  </a:solidFill>
                  <a:ea typeface="Nanum Gothic Regular"/>
                </a:rPr>
                <a:t>피쳐를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ko-KR" altLang="en-US" sz="2100" dirty="0" err="1">
                  <a:solidFill>
                    <a:srgbClr val="152544"/>
                  </a:solidFill>
                  <a:ea typeface="Nanum Gothic Regular"/>
                </a:rPr>
                <a:t>생성해둠으로써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 적합한 모션 데이터를 쉽게 계산할 수 있다</a:t>
              </a:r>
              <a:r>
                <a:rPr lang="en-US" altLang="ko-KR" sz="21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474981" lvl="1" indent="-237491">
                <a:lnSpc>
                  <a:spcPts val="3542"/>
                </a:lnSpc>
                <a:buFont typeface="Arial"/>
                <a:buChar char="•"/>
              </a:pPr>
              <a:endParaRPr lang="en-US" altLang="ko-KR" sz="2100" dirty="0">
                <a:solidFill>
                  <a:srgbClr val="152544"/>
                </a:solidFill>
                <a:ea typeface="Nanum Gothic Regular"/>
              </a:endParaRPr>
            </a:p>
            <a:p>
              <a:pPr marL="474981" lvl="1" indent="-237491">
                <a:lnSpc>
                  <a:spcPts val="3542"/>
                </a:lnSpc>
                <a:buFont typeface="Arial"/>
                <a:buChar char="•"/>
              </a:pP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일반적으로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위치나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속도와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같은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포즈</a:t>
              </a:r>
              <a:r>
                <a:rPr lang="en-US" sz="2100" b="1" dirty="0">
                  <a:solidFill>
                    <a:srgbClr val="4B6FED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정보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와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,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궤적</a:t>
              </a:r>
              <a:r>
                <a:rPr lang="en-US" sz="2100" b="1" dirty="0">
                  <a:solidFill>
                    <a:srgbClr val="4B6FED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정보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를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포</a:t>
              </a:r>
              <a:r>
                <a:rPr lang="ko-KR" altLang="en-US" sz="2100" dirty="0" err="1">
                  <a:solidFill>
                    <a:srgbClr val="152544"/>
                  </a:solidFill>
                  <a:ea typeface="Nanum Gothic Regular"/>
                </a:rPr>
                <a:t>함시킨다</a:t>
              </a:r>
              <a:r>
                <a:rPr lang="en-US" altLang="ko-KR" sz="21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474981" lvl="1" indent="-237491">
                <a:lnSpc>
                  <a:spcPts val="3542"/>
                </a:lnSpc>
                <a:buFont typeface="Arial"/>
                <a:buChar char="•"/>
              </a:pP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궤적</a:t>
              </a:r>
              <a:r>
                <a:rPr lang="en-US" sz="2100" b="1" dirty="0">
                  <a:solidFill>
                    <a:srgbClr val="4B6FED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정보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는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현재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프레임으로부터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일정한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시간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간격으로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미래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위치를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계산하여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구한다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.</a:t>
              </a:r>
            </a:p>
            <a:p>
              <a:pPr marL="474981" lvl="1" indent="-237491">
                <a:lnSpc>
                  <a:spcPts val="3542"/>
                </a:lnSpc>
                <a:buFont typeface="Arial"/>
                <a:buChar char="•"/>
              </a:pP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각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정보</a:t>
              </a:r>
              <a:r>
                <a:rPr lang="ko-KR" altLang="en-US" sz="2100" dirty="0" err="1">
                  <a:solidFill>
                    <a:srgbClr val="152544"/>
                  </a:solidFill>
                  <a:ea typeface="Nanum Gothic Regular"/>
                </a:rPr>
                <a:t>를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로컬</a:t>
              </a:r>
              <a:r>
                <a:rPr lang="en-US" sz="2100" b="1" dirty="0">
                  <a:solidFill>
                    <a:srgbClr val="4B6FED"/>
                  </a:solidFill>
                  <a:ea typeface="Nanum Gothic Regular"/>
                </a:rPr>
                <a:t>(</a:t>
              </a:r>
              <a:r>
                <a:rPr lang="en-US" sz="2100" b="1" dirty="0" err="1">
                  <a:solidFill>
                    <a:srgbClr val="4B6FED"/>
                  </a:solidFill>
                  <a:ea typeface="Nanum Gothic Regular"/>
                </a:rPr>
                <a:t>캐릭터</a:t>
              </a:r>
              <a:r>
                <a:rPr lang="en-US" sz="2100" b="1" dirty="0">
                  <a:solidFill>
                    <a:srgbClr val="4B6FED"/>
                  </a:solidFill>
                  <a:ea typeface="Nanum Gothic Regular"/>
                </a:rPr>
                <a:t>) </a:t>
              </a:r>
              <a:r>
                <a:rPr lang="ko-KR" altLang="en-US" sz="2100" b="1" dirty="0">
                  <a:solidFill>
                    <a:srgbClr val="4B6FED"/>
                  </a:solidFill>
                  <a:ea typeface="Nanum Gothic Regular"/>
                </a:rPr>
                <a:t>좌표계 기준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으로</a:t>
              </a:r>
              <a:r>
                <a:rPr lang="en-US" sz="2100" dirty="0">
                  <a:solidFill>
                    <a:srgbClr val="152544"/>
                  </a:solidFill>
                  <a:ea typeface="Nanum Gothic Regular"/>
                </a:rPr>
                <a:t> </a:t>
              </a:r>
              <a:r>
                <a:rPr lang="en-US" sz="2100" dirty="0" err="1">
                  <a:solidFill>
                    <a:srgbClr val="152544"/>
                  </a:solidFill>
                  <a:ea typeface="Nanum Gothic Regular"/>
                </a:rPr>
                <a:t>변환</a:t>
              </a:r>
              <a:r>
                <a:rPr lang="ko-KR" altLang="en-US" sz="2100" dirty="0">
                  <a:solidFill>
                    <a:srgbClr val="152544"/>
                  </a:solidFill>
                  <a:ea typeface="Nanum Gothic Regular"/>
                </a:rPr>
                <a:t>한다</a:t>
              </a:r>
              <a:r>
                <a:rPr lang="en-US" altLang="ko-KR" sz="2100" dirty="0">
                  <a:solidFill>
                    <a:srgbClr val="152544"/>
                  </a:solidFill>
                  <a:ea typeface="Nanum Gothic Regular"/>
                </a:rPr>
                <a:t>.</a:t>
              </a:r>
              <a:endParaRPr lang="en-US" sz="2100" dirty="0">
                <a:solidFill>
                  <a:srgbClr val="152544"/>
                </a:solidFill>
                <a:ea typeface="Nanum Gothic Regular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4000" y="1028700"/>
            <a:ext cx="8227954" cy="8229600"/>
            <a:chOff x="0" y="0"/>
            <a:chExt cx="6348730" cy="6350000"/>
          </a:xfrm>
        </p:grpSpPr>
        <p:sp>
          <p:nvSpPr>
            <p:cNvPr id="6" name="Freeform 6"/>
            <p:cNvSpPr/>
            <p:nvPr/>
          </p:nvSpPr>
          <p:spPr>
            <a:xfrm>
              <a:off x="12700" y="524510"/>
              <a:ext cx="6324600" cy="5814060"/>
            </a:xfrm>
            <a:custGeom>
              <a:avLst/>
              <a:gdLst/>
              <a:ahLst/>
              <a:cxnLst/>
              <a:rect l="l" t="t" r="r" b="b"/>
              <a:pathLst>
                <a:path w="6324600" h="5814060">
                  <a:moveTo>
                    <a:pt x="5095240" y="0"/>
                  </a:moveTo>
                  <a:lnTo>
                    <a:pt x="5412740" y="0"/>
                  </a:lnTo>
                  <a:moveTo>
                    <a:pt x="5412740" y="0"/>
                  </a:moveTo>
                  <a:lnTo>
                    <a:pt x="6324600" y="0"/>
                  </a:lnTo>
                  <a:lnTo>
                    <a:pt x="6324600" y="5441950"/>
                  </a:lnTo>
                  <a:cubicBezTo>
                    <a:pt x="6324600" y="5599430"/>
                    <a:pt x="6225540" y="5735320"/>
                    <a:pt x="6087110" y="5788660"/>
                  </a:cubicBezTo>
                  <a:lnTo>
                    <a:pt x="6087110" y="5814060"/>
                  </a:lnTo>
                  <a:lnTo>
                    <a:pt x="372110" y="5814060"/>
                  </a:lnTo>
                  <a:cubicBezTo>
                    <a:pt x="167640" y="5812790"/>
                    <a:pt x="0" y="5645150"/>
                    <a:pt x="0" y="5440680"/>
                  </a:cubicBezTo>
                  <a:lnTo>
                    <a:pt x="0" y="0"/>
                  </a:lnTo>
                  <a:lnTo>
                    <a:pt x="5095240" y="0"/>
                  </a:lnTo>
                </a:path>
              </a:pathLst>
            </a:custGeom>
            <a:blipFill>
              <a:blip r:embed="rId3"/>
              <a:stretch>
                <a:fillRect l="-2666" r="-266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324600" cy="698500"/>
            </a:xfrm>
            <a:custGeom>
              <a:avLst/>
              <a:gdLst/>
              <a:ahLst/>
              <a:cxnLst/>
              <a:rect l="l" t="t" r="r" b="b"/>
              <a:pathLst>
                <a:path w="6324600" h="698500">
                  <a:moveTo>
                    <a:pt x="6324600" y="372110"/>
                  </a:moveTo>
                  <a:lnTo>
                    <a:pt x="6324600" y="698500"/>
                  </a:lnTo>
                  <a:lnTo>
                    <a:pt x="5259070" y="698500"/>
                  </a:lnTo>
                  <a:moveTo>
                    <a:pt x="5259070" y="698500"/>
                  </a:moveTo>
                  <a:lnTo>
                    <a:pt x="0" y="698500"/>
                  </a:lnTo>
                  <a:lnTo>
                    <a:pt x="0" y="369570"/>
                  </a:lnTo>
                  <a:cubicBezTo>
                    <a:pt x="0" y="165100"/>
                    <a:pt x="165100" y="0"/>
                    <a:pt x="369570" y="0"/>
                  </a:cubicBezTo>
                  <a:lnTo>
                    <a:pt x="5952490" y="0"/>
                  </a:lnTo>
                  <a:cubicBezTo>
                    <a:pt x="6158230" y="0"/>
                    <a:pt x="6324600" y="166370"/>
                    <a:pt x="6324600" y="372110"/>
                  </a:cubicBezTo>
                </a:path>
              </a:pathLst>
            </a:custGeom>
            <a:solidFill>
              <a:srgbClr val="4B6FE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4870450" y="236220"/>
              <a:ext cx="1106170" cy="279400"/>
            </a:xfrm>
            <a:custGeom>
              <a:avLst/>
              <a:gdLst/>
              <a:ahLst/>
              <a:cxnLst/>
              <a:rect l="l" t="t" r="r" b="b"/>
              <a:pathLst>
                <a:path w="1106170" h="279400"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48730" cy="6350000"/>
            </a:xfrm>
            <a:custGeom>
              <a:avLst/>
              <a:gdLst/>
              <a:ahLst/>
              <a:cxnLst/>
              <a:rect l="l" t="t" r="r" b="b"/>
              <a:pathLst>
                <a:path w="6348730" h="6350000">
                  <a:moveTo>
                    <a:pt x="384810" y="6350000"/>
                  </a:moveTo>
                  <a:cubicBezTo>
                    <a:pt x="172720" y="6350000"/>
                    <a:pt x="0" y="6177280"/>
                    <a:pt x="0" y="5963920"/>
                  </a:cubicBezTo>
                  <a:lnTo>
                    <a:pt x="0" y="384810"/>
                  </a:lnTo>
                  <a:cubicBezTo>
                    <a:pt x="0" y="172720"/>
                    <a:pt x="172720" y="0"/>
                    <a:pt x="384810" y="0"/>
                  </a:cubicBezTo>
                  <a:lnTo>
                    <a:pt x="5965190" y="0"/>
                  </a:lnTo>
                  <a:cubicBezTo>
                    <a:pt x="6068060" y="0"/>
                    <a:pt x="6164580" y="40640"/>
                    <a:pt x="6236970" y="113030"/>
                  </a:cubicBezTo>
                  <a:cubicBezTo>
                    <a:pt x="6309360" y="185420"/>
                    <a:pt x="6348730" y="281940"/>
                    <a:pt x="6347460" y="384810"/>
                  </a:cubicBezTo>
                  <a:lnTo>
                    <a:pt x="6347460" y="5963920"/>
                  </a:lnTo>
                  <a:cubicBezTo>
                    <a:pt x="6347460" y="6122670"/>
                    <a:pt x="6248400" y="6266180"/>
                    <a:pt x="6102350" y="6323330"/>
                  </a:cubicBezTo>
                  <a:cubicBezTo>
                    <a:pt x="6056630" y="6341109"/>
                    <a:pt x="6012180" y="6350000"/>
                    <a:pt x="5962650" y="6350000"/>
                  </a:cubicBezTo>
                  <a:lnTo>
                    <a:pt x="384810" y="6350000"/>
                  </a:lnTo>
                  <a:lnTo>
                    <a:pt x="384810" y="6350000"/>
                  </a:lnTo>
                  <a:close/>
                  <a:moveTo>
                    <a:pt x="25400" y="5963920"/>
                  </a:moveTo>
                  <a:cubicBezTo>
                    <a:pt x="25400" y="6162040"/>
                    <a:pt x="186690" y="6323330"/>
                    <a:pt x="384810" y="6323330"/>
                  </a:cubicBezTo>
                  <a:lnTo>
                    <a:pt x="5963920" y="6323330"/>
                  </a:lnTo>
                  <a:cubicBezTo>
                    <a:pt x="6010910" y="6323330"/>
                    <a:pt x="6052820" y="6315710"/>
                    <a:pt x="6093460" y="6299200"/>
                  </a:cubicBezTo>
                  <a:cubicBezTo>
                    <a:pt x="6229350" y="6247130"/>
                    <a:pt x="6322060" y="6113780"/>
                    <a:pt x="6323330" y="5967730"/>
                  </a:cubicBezTo>
                  <a:lnTo>
                    <a:pt x="6322060" y="5965190"/>
                  </a:lnTo>
                  <a:lnTo>
                    <a:pt x="6322060" y="723900"/>
                  </a:lnTo>
                  <a:lnTo>
                    <a:pt x="25400" y="723900"/>
                  </a:lnTo>
                  <a:lnTo>
                    <a:pt x="25400" y="5963920"/>
                  </a:lnTo>
                  <a:close/>
                  <a:moveTo>
                    <a:pt x="6324600" y="697230"/>
                  </a:moveTo>
                  <a:lnTo>
                    <a:pt x="6324600" y="384810"/>
                  </a:lnTo>
                  <a:cubicBezTo>
                    <a:pt x="6324600" y="186690"/>
                    <a:pt x="6163310" y="25400"/>
                    <a:pt x="5965190" y="25400"/>
                  </a:cubicBezTo>
                  <a:lnTo>
                    <a:pt x="386080" y="25400"/>
                  </a:lnTo>
                  <a:cubicBezTo>
                    <a:pt x="187960" y="25400"/>
                    <a:pt x="26670" y="186690"/>
                    <a:pt x="26670" y="384810"/>
                  </a:cubicBezTo>
                  <a:lnTo>
                    <a:pt x="26670" y="697230"/>
                  </a:lnTo>
                  <a:lnTo>
                    <a:pt x="6324600" y="697230"/>
                  </a:lnTo>
                  <a:close/>
                  <a:moveTo>
                    <a:pt x="5697220" y="527050"/>
                  </a:moveTo>
                  <a:cubicBezTo>
                    <a:pt x="5690870" y="527050"/>
                    <a:pt x="5684520" y="521970"/>
                    <a:pt x="5684520" y="514350"/>
                  </a:cubicBezTo>
                  <a:lnTo>
                    <a:pt x="5684520" y="234950"/>
                  </a:lnTo>
                  <a:cubicBezTo>
                    <a:pt x="5684520" y="228600"/>
                    <a:pt x="5689600" y="222250"/>
                    <a:pt x="5697220" y="222250"/>
                  </a:cubicBezTo>
                  <a:lnTo>
                    <a:pt x="5976620" y="222250"/>
                  </a:lnTo>
                  <a:cubicBezTo>
                    <a:pt x="5980430" y="222250"/>
                    <a:pt x="5984240" y="223520"/>
                    <a:pt x="5986780" y="227330"/>
                  </a:cubicBezTo>
                  <a:cubicBezTo>
                    <a:pt x="5989320" y="229870"/>
                    <a:pt x="5989320" y="232410"/>
                    <a:pt x="5989320" y="236220"/>
                  </a:cubicBezTo>
                  <a:lnTo>
                    <a:pt x="5989320" y="514350"/>
                  </a:lnTo>
                  <a:cubicBezTo>
                    <a:pt x="5989320" y="520700"/>
                    <a:pt x="5984240" y="527050"/>
                    <a:pt x="5976620" y="527050"/>
                  </a:cubicBezTo>
                  <a:lnTo>
                    <a:pt x="5697220" y="527050"/>
                  </a:lnTo>
                  <a:close/>
                  <a:moveTo>
                    <a:pt x="5963920" y="501650"/>
                  </a:moveTo>
                  <a:lnTo>
                    <a:pt x="5963920" y="248920"/>
                  </a:lnTo>
                  <a:lnTo>
                    <a:pt x="5711190" y="248920"/>
                  </a:lnTo>
                  <a:lnTo>
                    <a:pt x="5711190" y="501650"/>
                  </a:lnTo>
                  <a:lnTo>
                    <a:pt x="5963920" y="501650"/>
                  </a:lnTo>
                  <a:close/>
                  <a:moveTo>
                    <a:pt x="5284470" y="527050"/>
                  </a:moveTo>
                  <a:cubicBezTo>
                    <a:pt x="5278120" y="527050"/>
                    <a:pt x="5271770" y="521970"/>
                    <a:pt x="5271770" y="514350"/>
                  </a:cubicBezTo>
                  <a:lnTo>
                    <a:pt x="5271770" y="234950"/>
                  </a:lnTo>
                  <a:cubicBezTo>
                    <a:pt x="5271770" y="228600"/>
                    <a:pt x="5276850" y="222250"/>
                    <a:pt x="5284470" y="222250"/>
                  </a:cubicBezTo>
                  <a:lnTo>
                    <a:pt x="5563870" y="222250"/>
                  </a:lnTo>
                  <a:cubicBezTo>
                    <a:pt x="5567680" y="222250"/>
                    <a:pt x="5571490" y="223520"/>
                    <a:pt x="5574030" y="227330"/>
                  </a:cubicBezTo>
                  <a:cubicBezTo>
                    <a:pt x="5576570" y="229870"/>
                    <a:pt x="5576570" y="232410"/>
                    <a:pt x="5576570" y="236220"/>
                  </a:cubicBezTo>
                  <a:lnTo>
                    <a:pt x="5576570" y="514350"/>
                  </a:lnTo>
                  <a:cubicBezTo>
                    <a:pt x="5576570" y="520700"/>
                    <a:pt x="5571490" y="527050"/>
                    <a:pt x="5563870" y="527050"/>
                  </a:cubicBezTo>
                  <a:lnTo>
                    <a:pt x="5284470" y="527050"/>
                  </a:lnTo>
                  <a:close/>
                  <a:moveTo>
                    <a:pt x="5551170" y="501650"/>
                  </a:moveTo>
                  <a:lnTo>
                    <a:pt x="5551170" y="248920"/>
                  </a:lnTo>
                  <a:lnTo>
                    <a:pt x="5298440" y="248920"/>
                  </a:lnTo>
                  <a:lnTo>
                    <a:pt x="5298440" y="501650"/>
                  </a:lnTo>
                  <a:lnTo>
                    <a:pt x="5551170" y="501650"/>
                  </a:lnTo>
                  <a:close/>
                  <a:moveTo>
                    <a:pt x="4870450" y="527050"/>
                  </a:moveTo>
                  <a:cubicBezTo>
                    <a:pt x="4864100" y="527050"/>
                    <a:pt x="4857750" y="521970"/>
                    <a:pt x="4857750" y="514350"/>
                  </a:cubicBezTo>
                  <a:lnTo>
                    <a:pt x="4857750" y="234950"/>
                  </a:lnTo>
                  <a:cubicBezTo>
                    <a:pt x="4857750" y="228600"/>
                    <a:pt x="4862830" y="222250"/>
                    <a:pt x="4870450" y="222250"/>
                  </a:cubicBezTo>
                  <a:lnTo>
                    <a:pt x="5149850" y="222250"/>
                  </a:lnTo>
                  <a:cubicBezTo>
                    <a:pt x="5153660" y="222250"/>
                    <a:pt x="5157470" y="223520"/>
                    <a:pt x="5160010" y="227330"/>
                  </a:cubicBezTo>
                  <a:cubicBezTo>
                    <a:pt x="5162550" y="229870"/>
                    <a:pt x="5162550" y="232410"/>
                    <a:pt x="5162550" y="236220"/>
                  </a:cubicBezTo>
                  <a:lnTo>
                    <a:pt x="5162550" y="514350"/>
                  </a:lnTo>
                  <a:cubicBezTo>
                    <a:pt x="5162550" y="520700"/>
                    <a:pt x="5157470" y="527050"/>
                    <a:pt x="5149850" y="527050"/>
                  </a:cubicBezTo>
                  <a:lnTo>
                    <a:pt x="4870450" y="527050"/>
                  </a:lnTo>
                  <a:close/>
                  <a:moveTo>
                    <a:pt x="5137150" y="501650"/>
                  </a:moveTo>
                  <a:lnTo>
                    <a:pt x="5137150" y="248920"/>
                  </a:lnTo>
                  <a:lnTo>
                    <a:pt x="4884420" y="248920"/>
                  </a:lnTo>
                  <a:lnTo>
                    <a:pt x="4884420" y="501650"/>
                  </a:lnTo>
                  <a:lnTo>
                    <a:pt x="5137150" y="501650"/>
                  </a:lnTo>
                  <a:close/>
                  <a:moveTo>
                    <a:pt x="5908040" y="458470"/>
                  </a:moveTo>
                  <a:cubicBezTo>
                    <a:pt x="5905500" y="458470"/>
                    <a:pt x="5901690" y="457200"/>
                    <a:pt x="5899150" y="455930"/>
                  </a:cubicBezTo>
                  <a:lnTo>
                    <a:pt x="5838190" y="394970"/>
                  </a:lnTo>
                  <a:lnTo>
                    <a:pt x="5777230" y="455930"/>
                  </a:lnTo>
                  <a:cubicBezTo>
                    <a:pt x="5773420" y="459740"/>
                    <a:pt x="5770880" y="459740"/>
                    <a:pt x="5768340" y="459740"/>
                  </a:cubicBezTo>
                  <a:cubicBezTo>
                    <a:pt x="5765800" y="459740"/>
                    <a:pt x="5761990" y="458470"/>
                    <a:pt x="5759450" y="457200"/>
                  </a:cubicBezTo>
                  <a:cubicBezTo>
                    <a:pt x="5754370" y="450850"/>
                    <a:pt x="5754370" y="443230"/>
                    <a:pt x="5758180" y="438150"/>
                  </a:cubicBezTo>
                  <a:lnTo>
                    <a:pt x="5819140" y="377190"/>
                  </a:lnTo>
                  <a:lnTo>
                    <a:pt x="5758180" y="316230"/>
                  </a:lnTo>
                  <a:cubicBezTo>
                    <a:pt x="5753100" y="311150"/>
                    <a:pt x="5753100" y="302260"/>
                    <a:pt x="5758180" y="297180"/>
                  </a:cubicBezTo>
                  <a:cubicBezTo>
                    <a:pt x="5760720" y="294640"/>
                    <a:pt x="5763260" y="293370"/>
                    <a:pt x="5767070" y="293370"/>
                  </a:cubicBezTo>
                  <a:cubicBezTo>
                    <a:pt x="5770880" y="293370"/>
                    <a:pt x="5774690" y="294640"/>
                    <a:pt x="5775960" y="297180"/>
                  </a:cubicBezTo>
                  <a:lnTo>
                    <a:pt x="5836920" y="358140"/>
                  </a:lnTo>
                  <a:lnTo>
                    <a:pt x="5897880" y="297180"/>
                  </a:lnTo>
                  <a:cubicBezTo>
                    <a:pt x="5900420" y="294640"/>
                    <a:pt x="5902960" y="293370"/>
                    <a:pt x="5906770" y="293370"/>
                  </a:cubicBezTo>
                  <a:cubicBezTo>
                    <a:pt x="5910580" y="293370"/>
                    <a:pt x="5914390" y="294640"/>
                    <a:pt x="5915660" y="297180"/>
                  </a:cubicBezTo>
                  <a:cubicBezTo>
                    <a:pt x="5920740" y="302260"/>
                    <a:pt x="5920740" y="311150"/>
                    <a:pt x="5915660" y="316230"/>
                  </a:cubicBezTo>
                  <a:lnTo>
                    <a:pt x="5854700" y="377190"/>
                  </a:lnTo>
                  <a:lnTo>
                    <a:pt x="5915660" y="438150"/>
                  </a:lnTo>
                  <a:cubicBezTo>
                    <a:pt x="5920740" y="443230"/>
                    <a:pt x="5920740" y="452120"/>
                    <a:pt x="5915660" y="457200"/>
                  </a:cubicBezTo>
                  <a:cubicBezTo>
                    <a:pt x="5914390" y="458470"/>
                    <a:pt x="5910580" y="458470"/>
                    <a:pt x="5908040" y="458470"/>
                  </a:cubicBezTo>
                  <a:close/>
                  <a:moveTo>
                    <a:pt x="5346700" y="458470"/>
                  </a:moveTo>
                  <a:cubicBezTo>
                    <a:pt x="5340350" y="458470"/>
                    <a:pt x="5334000" y="452120"/>
                    <a:pt x="5334000" y="445770"/>
                  </a:cubicBezTo>
                  <a:lnTo>
                    <a:pt x="5334000" y="306070"/>
                  </a:lnTo>
                  <a:cubicBezTo>
                    <a:pt x="5334000" y="299720"/>
                    <a:pt x="5339080" y="293370"/>
                    <a:pt x="5346700" y="293370"/>
                  </a:cubicBezTo>
                  <a:lnTo>
                    <a:pt x="5500370" y="293370"/>
                  </a:lnTo>
                  <a:cubicBezTo>
                    <a:pt x="5506720" y="293370"/>
                    <a:pt x="5513070" y="298450"/>
                    <a:pt x="5513070" y="306070"/>
                  </a:cubicBezTo>
                  <a:lnTo>
                    <a:pt x="5513070" y="445770"/>
                  </a:lnTo>
                  <a:cubicBezTo>
                    <a:pt x="5513070" y="452120"/>
                    <a:pt x="5507990" y="458470"/>
                    <a:pt x="5500370" y="458470"/>
                  </a:cubicBezTo>
                  <a:lnTo>
                    <a:pt x="5346700" y="458470"/>
                  </a:lnTo>
                  <a:close/>
                  <a:moveTo>
                    <a:pt x="5488940" y="431800"/>
                  </a:moveTo>
                  <a:lnTo>
                    <a:pt x="5488940" y="351790"/>
                  </a:lnTo>
                  <a:lnTo>
                    <a:pt x="5360670" y="351790"/>
                  </a:lnTo>
                  <a:lnTo>
                    <a:pt x="5360670" y="431800"/>
                  </a:lnTo>
                  <a:lnTo>
                    <a:pt x="5488940" y="431800"/>
                  </a:lnTo>
                  <a:close/>
                  <a:moveTo>
                    <a:pt x="4922520" y="457200"/>
                  </a:moveTo>
                  <a:cubicBezTo>
                    <a:pt x="4916170" y="457200"/>
                    <a:pt x="4911090" y="452120"/>
                    <a:pt x="4911090" y="444500"/>
                  </a:cubicBezTo>
                  <a:cubicBezTo>
                    <a:pt x="4911090" y="436880"/>
                    <a:pt x="4917440" y="431800"/>
                    <a:pt x="4923790" y="431800"/>
                  </a:cubicBezTo>
                  <a:lnTo>
                    <a:pt x="5095240" y="431800"/>
                  </a:lnTo>
                  <a:cubicBezTo>
                    <a:pt x="5102860" y="431800"/>
                    <a:pt x="5107940" y="438150"/>
                    <a:pt x="5107940" y="444500"/>
                  </a:cubicBezTo>
                  <a:cubicBezTo>
                    <a:pt x="5107940" y="450850"/>
                    <a:pt x="5101590" y="457200"/>
                    <a:pt x="5095240" y="457200"/>
                  </a:cubicBezTo>
                  <a:lnTo>
                    <a:pt x="4923790" y="457200"/>
                  </a:lnTo>
                  <a:cubicBezTo>
                    <a:pt x="4925060" y="457200"/>
                    <a:pt x="4923790" y="457200"/>
                    <a:pt x="4922520" y="457200"/>
                  </a:cubicBezTo>
                  <a:close/>
                </a:path>
              </a:pathLst>
            </a:custGeom>
            <a:solidFill>
              <a:srgbClr val="152544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819</Words>
  <Application>Microsoft Macintosh PowerPoint</Application>
  <PresentationFormat>사용자 지정</PresentationFormat>
  <Paragraphs>96</Paragraphs>
  <Slides>13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3" baseType="lpstr">
      <vt:lpstr>Arial</vt:lpstr>
      <vt:lpstr>BM DoHyeon OTF</vt:lpstr>
      <vt:lpstr>Nanum Gothic Regular Bold</vt:lpstr>
      <vt:lpstr>NanumGothic</vt:lpstr>
      <vt:lpstr>Cambria Math</vt:lpstr>
      <vt:lpstr>Nanum Gothic Regular</vt:lpstr>
      <vt:lpstr>Calibri</vt:lpstr>
      <vt:lpstr>Source Han Sans KR Medium Bold</vt:lpstr>
      <vt:lpstr>DoHyeon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Matching</dc:title>
  <cp:lastModifiedBy>김유진</cp:lastModifiedBy>
  <cp:revision>17</cp:revision>
  <dcterms:created xsi:type="dcterms:W3CDTF">2006-08-16T00:00:00Z</dcterms:created>
  <dcterms:modified xsi:type="dcterms:W3CDTF">2023-04-30T02:59:54Z</dcterms:modified>
  <dc:identifier>DAFhNQytpus</dc:identifier>
</cp:coreProperties>
</file>